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9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82" r:id="rId2"/>
    <p:sldId id="265" r:id="rId3"/>
    <p:sldId id="257" r:id="rId4"/>
    <p:sldId id="274" r:id="rId5"/>
    <p:sldId id="275" r:id="rId6"/>
    <p:sldId id="276" r:id="rId7"/>
    <p:sldId id="277" r:id="rId8"/>
    <p:sldId id="283" r:id="rId9"/>
    <p:sldId id="278" r:id="rId10"/>
    <p:sldId id="264" r:id="rId11"/>
    <p:sldId id="280" r:id="rId12"/>
    <p:sldId id="258" r:id="rId13"/>
    <p:sldId id="268" r:id="rId14"/>
    <p:sldId id="259" r:id="rId15"/>
    <p:sldId id="262" r:id="rId16"/>
    <p:sldId id="281" r:id="rId17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4817"/>
    <a:srgbClr val="9B320E"/>
    <a:srgbClr val="DB7E29"/>
    <a:srgbClr val="E6882B"/>
    <a:srgbClr val="F29400"/>
    <a:srgbClr val="ED7D31"/>
    <a:srgbClr val="5B9BD5"/>
    <a:srgbClr val="FF9933"/>
    <a:srgbClr val="FF9900"/>
    <a:srgbClr val="F789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Styl z motywem 2 — Ak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Styl jasny 3 — Ak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udrozdowska\Desktop\PODPROGRAM%202018\KONFERENCJA%2026.09.2018\do%20prezentacji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udrozdowska\Desktop\PODPROGRAM%202018\KONFERENCJA%2026.09.2018\do%20prezentacji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C:\Users\udrozdowska\Desktop\PODPROGRAM%202018\KONFERENCJA%2026.09.2018\do%20prezentacji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Arkusz_programu_Microsoft_Excel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Arkusz_programu_Microsoft_Excel1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C:\Users\kkobza\Desktop\dane%20do%20prezentacji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Arkusz_programu_Microsoft_Excel2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Arkusz_programu_Microsoft_Excel3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>
        <c:manualLayout>
          <c:xMode val="edge"/>
          <c:yMode val="edge"/>
          <c:x val="0.58335520861261769"/>
          <c:y val="4.3614060211442339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0.46065526842246374"/>
          <c:y val="0.14413210595812706"/>
          <c:w val="0.33987881287767857"/>
          <c:h val="0.70742795523892432"/>
        </c:manualLayout>
      </c:layout>
      <c:pieChart>
        <c:varyColors val="1"/>
        <c:ser>
          <c:idx val="0"/>
          <c:order val="0"/>
          <c:tx>
            <c:strRef>
              <c:f>Arkusz3!$C$10</c:f>
              <c:strCache>
                <c:ptCount val="1"/>
                <c:pt idx="0">
                  <c:v>2015</c:v>
                </c:pt>
              </c:strCache>
            </c:strRef>
          </c:tx>
          <c:dPt>
            <c:idx val="0"/>
            <c:bubble3D val="0"/>
            <c:explosion val="4"/>
            <c:spPr>
              <a:solidFill>
                <a:srgbClr val="ED7D3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054-4315-AEE4-1382713A05A1}"/>
              </c:ext>
            </c:extLst>
          </c:dPt>
          <c:dPt>
            <c:idx val="1"/>
            <c:bubble3D val="0"/>
            <c:explosion val="10"/>
            <c:spPr>
              <a:solidFill>
                <a:srgbClr val="5B9BD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054-4315-AEE4-1382713A05A1}"/>
              </c:ext>
            </c:extLst>
          </c:dPt>
          <c:dPt>
            <c:idx val="2"/>
            <c:bubble3D val="0"/>
            <c:explosion val="8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054-4315-AEE4-1382713A05A1}"/>
              </c:ext>
            </c:extLst>
          </c:dPt>
          <c:dLbls>
            <c:dLbl>
              <c:idx val="0"/>
              <c:layout>
                <c:manualLayout>
                  <c:x val="-5.8714129560500754E-2"/>
                  <c:y val="0.11241472506829721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054-4315-AEE4-1382713A05A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Arkusz3!$A$11:$A$13</c:f>
              <c:strCache>
                <c:ptCount val="3"/>
                <c:pt idx="0">
                  <c:v>Ośrodki Pomocy Społecznej </c:v>
                </c:pt>
                <c:pt idx="1">
                  <c:v>Ochotnicze Straże Pożarne </c:v>
                </c:pt>
                <c:pt idx="2">
                  <c:v>Inne (m.in. Stowarzyszenia, Fundacje, Organizacje wyznaniowe)</c:v>
                </c:pt>
              </c:strCache>
            </c:strRef>
          </c:cat>
          <c:val>
            <c:numRef>
              <c:f>Arkusz3!$C$11:$C$13</c:f>
              <c:numCache>
                <c:formatCode>General</c:formatCode>
                <c:ptCount val="3"/>
                <c:pt idx="0">
                  <c:v>14</c:v>
                </c:pt>
                <c:pt idx="1">
                  <c:v>26</c:v>
                </c:pt>
                <c:pt idx="2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054-4315-AEE4-1382713A05A1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pl-PL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>
        <c:manualLayout>
          <c:xMode val="edge"/>
          <c:yMode val="edge"/>
          <c:x val="0.16701517674921229"/>
          <c:y val="6.914098138299054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3.0303139695295394E-2"/>
          <c:y val="0.18338043161326337"/>
          <c:w val="0.36409379286245336"/>
          <c:h val="0.68952668023270325"/>
        </c:manualLayout>
      </c:layout>
      <c:pieChart>
        <c:varyColors val="1"/>
        <c:ser>
          <c:idx val="0"/>
          <c:order val="0"/>
          <c:tx>
            <c:strRef>
              <c:f>Arkusz3!$D$10</c:f>
              <c:strCache>
                <c:ptCount val="1"/>
                <c:pt idx="0">
                  <c:v>2016</c:v>
                </c:pt>
              </c:strCache>
            </c:strRef>
          </c:tx>
          <c:explosion val="8"/>
          <c:dPt>
            <c:idx val="0"/>
            <c:bubble3D val="0"/>
            <c:spPr>
              <a:solidFill>
                <a:srgbClr val="ED7D3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DF2-4249-ADD5-850D950A2A43}"/>
              </c:ext>
            </c:extLst>
          </c:dPt>
          <c:dPt>
            <c:idx val="1"/>
            <c:bubble3D val="0"/>
            <c:spPr>
              <a:solidFill>
                <a:srgbClr val="5B9BD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DF2-4249-ADD5-850D950A2A4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DF2-4249-ADD5-850D950A2A4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Arkusz3!$A$11:$A$13</c:f>
              <c:strCache>
                <c:ptCount val="3"/>
                <c:pt idx="0">
                  <c:v>Ośrodki Pomocy Społecznej </c:v>
                </c:pt>
                <c:pt idx="1">
                  <c:v>Ochotnicze Straże Pożarne </c:v>
                </c:pt>
                <c:pt idx="2">
                  <c:v>Inne (m.in. Stowarzyszenia, Fundacje, Organizacje wyznaniowe)</c:v>
                </c:pt>
              </c:strCache>
            </c:strRef>
          </c:cat>
          <c:val>
            <c:numRef>
              <c:f>Arkusz3!$D$11:$D$13</c:f>
              <c:numCache>
                <c:formatCode>General</c:formatCode>
                <c:ptCount val="3"/>
                <c:pt idx="0">
                  <c:v>33</c:v>
                </c:pt>
                <c:pt idx="1">
                  <c:v>24</c:v>
                </c:pt>
                <c:pt idx="2">
                  <c:v>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DF2-4249-ADD5-850D950A2A43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pl-PL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>
        <c:manualLayout>
          <c:xMode val="edge"/>
          <c:yMode val="edge"/>
          <c:x val="0.29421604218805597"/>
          <c:y val="5.664768374534859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0.14694914360296638"/>
          <c:y val="0.20814232396007454"/>
          <c:w val="0.39158928005003851"/>
          <c:h val="0.78376456568436459"/>
        </c:manualLayout>
      </c:layout>
      <c:pieChart>
        <c:varyColors val="1"/>
        <c:ser>
          <c:idx val="0"/>
          <c:order val="0"/>
          <c:tx>
            <c:strRef>
              <c:f>Arkusz3!$E$10</c:f>
              <c:strCache>
                <c:ptCount val="1"/>
                <c:pt idx="0">
                  <c:v>2017</c:v>
                </c:pt>
              </c:strCache>
            </c:strRef>
          </c:tx>
          <c:explosion val="7"/>
          <c:dPt>
            <c:idx val="0"/>
            <c:bubble3D val="0"/>
            <c:spPr>
              <a:solidFill>
                <a:srgbClr val="ED7D3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0C1-4C58-A1F7-EA62159714E9}"/>
              </c:ext>
            </c:extLst>
          </c:dPt>
          <c:dPt>
            <c:idx val="1"/>
            <c:bubble3D val="0"/>
            <c:spPr>
              <a:solidFill>
                <a:srgbClr val="5B9BD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0C1-4C58-A1F7-EA62159714E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0C1-4C58-A1F7-EA62159714E9}"/>
              </c:ext>
            </c:extLst>
          </c:dPt>
          <c:dLbls>
            <c:dLbl>
              <c:idx val="0"/>
              <c:layout>
                <c:manualLayout>
                  <c:x val="-0.11113113716541013"/>
                  <c:y val="3.4522005432081691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0C1-4C58-A1F7-EA62159714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Arkusz3!$A$11:$A$13</c:f>
              <c:strCache>
                <c:ptCount val="3"/>
                <c:pt idx="0">
                  <c:v>Ośrodki Pomocy Społecznej </c:v>
                </c:pt>
                <c:pt idx="1">
                  <c:v>Ochotnicze Straże Pożarne </c:v>
                </c:pt>
                <c:pt idx="2">
                  <c:v>Inne (m.in. Stowarzyszenia, Fundacje, Organizacje wyznaniowe)</c:v>
                </c:pt>
              </c:strCache>
            </c:strRef>
          </c:cat>
          <c:val>
            <c:numRef>
              <c:f>Arkusz3!$E$11:$E$13</c:f>
              <c:numCache>
                <c:formatCode>General</c:formatCode>
                <c:ptCount val="3"/>
                <c:pt idx="0">
                  <c:v>40</c:v>
                </c:pt>
                <c:pt idx="1">
                  <c:v>28</c:v>
                </c:pt>
                <c:pt idx="2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0C1-4C58-A1F7-EA62159714E9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>
          <a:solidFill>
            <a:schemeClr val="tx1"/>
          </a:solidFill>
        </a:defRPr>
      </a:pPr>
      <a:endParaRPr lang="pl-PL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>
        <c:manualLayout>
          <c:xMode val="edge"/>
          <c:yMode val="edge"/>
          <c:x val="0.28447178673157514"/>
          <c:y val="9.5137168795389939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0.11089900265848095"/>
          <c:y val="0.15041269003999005"/>
          <c:w val="0.43250331483750998"/>
          <c:h val="0.61873782741158834"/>
        </c:manualLayout>
      </c:layout>
      <c:pieChart>
        <c:varyColors val="1"/>
        <c:ser>
          <c:idx val="0"/>
          <c:order val="0"/>
          <c:tx>
            <c:strRef>
              <c:f>Arkusz3!$B$10</c:f>
              <c:strCache>
                <c:ptCount val="1"/>
                <c:pt idx="0">
                  <c:v>2014</c:v>
                </c:pt>
              </c:strCache>
            </c:strRef>
          </c:tx>
          <c:explosion val="1"/>
          <c:dPt>
            <c:idx val="0"/>
            <c:bubble3D val="0"/>
            <c:spPr>
              <a:solidFill>
                <a:srgbClr val="ED7D3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894-4CEF-A291-798849A7EDE1}"/>
              </c:ext>
            </c:extLst>
          </c:dPt>
          <c:dPt>
            <c:idx val="1"/>
            <c:bubble3D val="0"/>
            <c:explosion val="7"/>
            <c:spPr>
              <a:solidFill>
                <a:srgbClr val="5B9BD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894-4CEF-A291-798849A7EDE1}"/>
              </c:ext>
            </c:extLst>
          </c:dPt>
          <c:dPt>
            <c:idx val="2"/>
            <c:bubble3D val="0"/>
            <c:explosion val="12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894-4CEF-A291-798849A7EDE1}"/>
              </c:ext>
            </c:extLst>
          </c:dPt>
          <c:dLbls>
            <c:dLbl>
              <c:idx val="0"/>
              <c:layout>
                <c:manualLayout>
                  <c:x val="-6.0567846439434012E-3"/>
                  <c:y val="6.7773316788659804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894-4CEF-A291-798849A7EDE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Arkusz3!$A$11:$A$13</c:f>
              <c:strCache>
                <c:ptCount val="3"/>
                <c:pt idx="0">
                  <c:v>Ośrodki Pomocy Społecznej </c:v>
                </c:pt>
                <c:pt idx="1">
                  <c:v>Ochotnicze Straże Pożarne </c:v>
                </c:pt>
                <c:pt idx="2">
                  <c:v>Inne (m.in. Stowarzyszenia, Fundacje, Organizacje wyznaniowe)</c:v>
                </c:pt>
              </c:strCache>
            </c:strRef>
          </c:cat>
          <c:val>
            <c:numRef>
              <c:f>Arkusz3!$B$11:$B$13</c:f>
              <c:numCache>
                <c:formatCode>General</c:formatCode>
                <c:ptCount val="3"/>
                <c:pt idx="0">
                  <c:v>0</c:v>
                </c:pt>
                <c:pt idx="1">
                  <c:v>23</c:v>
                </c:pt>
                <c:pt idx="2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894-4CEF-A291-798849A7EDE1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2412859280889135"/>
          <c:y val="0.19378716792155157"/>
          <c:w val="0.47587139097255809"/>
          <c:h val="0.4826952447034706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lnSpc>
              <a:spcPct val="100000"/>
            </a:lnSpc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0">
          <a:solidFill>
            <a:schemeClr val="tx1"/>
          </a:solidFill>
        </a:defRPr>
      </a:pPr>
      <a:endParaRPr lang="pl-PL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pl-PL" sz="1800" b="1" i="0" baseline="0" dirty="0">
                <a:solidFill>
                  <a:sysClr val="windowText" lastClr="000000"/>
                </a:solidFill>
              </a:rPr>
              <a:t>2018</a:t>
            </a:r>
          </a:p>
        </c:rich>
      </c:tx>
      <c:layout>
        <c:manualLayout>
          <c:xMode val="edge"/>
          <c:yMode val="edge"/>
          <c:x val="0.66661122056376143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0.51959197797981704"/>
          <c:y val="0.21410578885972584"/>
          <c:w val="0.42471875033957257"/>
          <c:h val="0.74090879265091869"/>
        </c:manualLayout>
      </c:layout>
      <c:pieChart>
        <c:varyColors val="1"/>
        <c:ser>
          <c:idx val="0"/>
          <c:order val="0"/>
          <c:dPt>
            <c:idx val="0"/>
            <c:bubble3D val="0"/>
            <c:explosion val="9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955-49C6-8802-EB5604D7F308}"/>
              </c:ext>
            </c:extLst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955-49C6-8802-EB5604D7F308}"/>
              </c:ext>
            </c:extLst>
          </c:dPt>
          <c:dPt>
            <c:idx val="2"/>
            <c:bubble3D val="0"/>
            <c:explosion val="7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955-49C6-8802-EB5604D7F30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'wykres organizacje'!$D$4:$D$6</c:f>
              <c:strCache>
                <c:ptCount val="3"/>
                <c:pt idx="0">
                  <c:v>OPS</c:v>
                </c:pt>
                <c:pt idx="1">
                  <c:v>NGO</c:v>
                </c:pt>
                <c:pt idx="2">
                  <c:v>STRAŻ</c:v>
                </c:pt>
              </c:strCache>
            </c:strRef>
          </c:cat>
          <c:val>
            <c:numRef>
              <c:f>'wykres organizacje'!$E$4:$E$6</c:f>
              <c:numCache>
                <c:formatCode>General</c:formatCode>
                <c:ptCount val="3"/>
                <c:pt idx="0">
                  <c:v>50</c:v>
                </c:pt>
                <c:pt idx="1">
                  <c:v>60</c:v>
                </c:pt>
                <c:pt idx="2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955-49C6-8802-EB5604D7F308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"/>
                  <c:y val="-0.14351851851851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161-4DB1-A4B8-181BF40F88E6}"/>
                </c:ext>
              </c:extLst>
            </c:dLbl>
            <c:dLbl>
              <c:idx val="1"/>
              <c:layout>
                <c:manualLayout>
                  <c:x val="-5.0925337632079971E-17"/>
                  <c:y val="-0.287037037037037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161-4DB1-A4B8-181BF40F88E6}"/>
                </c:ext>
              </c:extLst>
            </c:dLbl>
            <c:dLbl>
              <c:idx val="2"/>
              <c:layout>
                <c:manualLayout>
                  <c:x val="0"/>
                  <c:y val="-0.305555555555555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161-4DB1-A4B8-181BF40F88E6}"/>
                </c:ext>
              </c:extLst>
            </c:dLbl>
            <c:dLbl>
              <c:idx val="3"/>
              <c:layout>
                <c:manualLayout>
                  <c:x val="2.7777777777777779E-3"/>
                  <c:y val="-0.324074074074074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161-4DB1-A4B8-181BF40F88E6}"/>
                </c:ext>
              </c:extLst>
            </c:dLbl>
            <c:dLbl>
              <c:idx val="4"/>
              <c:layout>
                <c:manualLayout>
                  <c:x val="0"/>
                  <c:y val="-0.337962962962962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161-4DB1-A4B8-181BF40F88E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'wykres organizacje'!$C$18:$C$22</c:f>
              <c:strCache>
                <c:ptCount val="5"/>
                <c:pt idx="0">
                  <c:v>2014 r.</c:v>
                </c:pt>
                <c:pt idx="1">
                  <c:v>2015 r.</c:v>
                </c:pt>
                <c:pt idx="2">
                  <c:v>2016 r.</c:v>
                </c:pt>
                <c:pt idx="3">
                  <c:v>2017 r.</c:v>
                </c:pt>
                <c:pt idx="4">
                  <c:v>2018 r.</c:v>
                </c:pt>
              </c:strCache>
            </c:strRef>
          </c:cat>
          <c:val>
            <c:numRef>
              <c:f>'wykres organizacje'!$D$18:$D$22</c:f>
              <c:numCache>
                <c:formatCode>General</c:formatCode>
                <c:ptCount val="5"/>
                <c:pt idx="0">
                  <c:v>68</c:v>
                </c:pt>
                <c:pt idx="1">
                  <c:v>122</c:v>
                </c:pt>
                <c:pt idx="2">
                  <c:v>128</c:v>
                </c:pt>
                <c:pt idx="3">
                  <c:v>136</c:v>
                </c:pt>
                <c:pt idx="4">
                  <c:v>140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161-4DB1-A4B8-181BF40F88E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47998360"/>
        <c:axId val="347996392"/>
        <c:axId val="0"/>
      </c:bar3DChart>
      <c:catAx>
        <c:axId val="347998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47996392"/>
        <c:crosses val="autoZero"/>
        <c:auto val="1"/>
        <c:lblAlgn val="ctr"/>
        <c:lblOffset val="100"/>
        <c:noMultiLvlLbl val="0"/>
      </c:catAx>
      <c:valAx>
        <c:axId val="347996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47998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7777777777777779E-3"/>
                  <c:y val="6.94444444444443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E20-4604-B16F-17DD88F28BE3}"/>
                </c:ext>
              </c:extLst>
            </c:dLbl>
            <c:dLbl>
              <c:idx val="1"/>
              <c:layout>
                <c:manualLayout>
                  <c:x val="0"/>
                  <c:y val="7.87037037037036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20-4604-B16F-17DD88F28BE3}"/>
                </c:ext>
              </c:extLst>
            </c:dLbl>
            <c:dLbl>
              <c:idx val="2"/>
              <c:layout>
                <c:manualLayout>
                  <c:x val="5.677934848012569E-3"/>
                  <c:y val="7.7901724235265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E20-4604-B16F-17DD88F28BE3}"/>
                </c:ext>
              </c:extLst>
            </c:dLbl>
            <c:dLbl>
              <c:idx val="3"/>
              <c:layout>
                <c:manualLayout>
                  <c:x val="1.2053722815754068E-3"/>
                  <c:y val="7.05563177766106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E20-4604-B16F-17DD88F28BE3}"/>
                </c:ext>
              </c:extLst>
            </c:dLbl>
            <c:dLbl>
              <c:idx val="4"/>
              <c:layout>
                <c:manualLayout>
                  <c:x val="-1.8170213591922623E-3"/>
                  <c:y val="6.97544175081986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E20-4604-B16F-17DD88F28BE3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beneficjenci!$B$2:$B$6</c:f>
              <c:strCache>
                <c:ptCount val="5"/>
                <c:pt idx="0">
                  <c:v>2014 r.</c:v>
                </c:pt>
                <c:pt idx="1">
                  <c:v>2015 r.</c:v>
                </c:pt>
                <c:pt idx="2">
                  <c:v>2016 r.</c:v>
                </c:pt>
                <c:pt idx="3">
                  <c:v>2017 r.</c:v>
                </c:pt>
                <c:pt idx="4">
                  <c:v>2018 r.</c:v>
                </c:pt>
              </c:strCache>
            </c:strRef>
          </c:cat>
          <c:val>
            <c:numRef>
              <c:f>beneficjenci!$C$2:$C$6</c:f>
              <c:numCache>
                <c:formatCode>General</c:formatCode>
                <c:ptCount val="5"/>
                <c:pt idx="0">
                  <c:v>36000</c:v>
                </c:pt>
                <c:pt idx="1">
                  <c:v>71000</c:v>
                </c:pt>
                <c:pt idx="2">
                  <c:v>73000</c:v>
                </c:pt>
                <c:pt idx="3">
                  <c:v>76468</c:v>
                </c:pt>
                <c:pt idx="4">
                  <c:v>78769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E20-4604-B16F-17DD88F28BE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40800808"/>
        <c:axId val="340796872"/>
        <c:axId val="0"/>
      </c:bar3DChart>
      <c:catAx>
        <c:axId val="340800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40796872"/>
        <c:crosses val="autoZero"/>
        <c:auto val="1"/>
        <c:lblAlgn val="ctr"/>
        <c:lblOffset val="100"/>
        <c:noMultiLvlLbl val="0"/>
      </c:catAx>
      <c:valAx>
        <c:axId val="340796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40800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Arkusz1!$D$7</c:f>
              <c:strCache>
                <c:ptCount val="1"/>
                <c:pt idx="0">
                  <c:v>Ilość przekazanej żywności [t]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dLbl>
              <c:idx val="1"/>
              <c:layout>
                <c:manualLayout>
                  <c:x val="-1.0235714156499201E-3"/>
                  <c:y val="-0.318940898147951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DF7-4DF7-B85E-4DFE7B3CE870}"/>
                </c:ext>
              </c:extLst>
            </c:dLbl>
            <c:dLbl>
              <c:idx val="2"/>
              <c:layout>
                <c:manualLayout>
                  <c:x val="-2.7847808437776321E-3"/>
                  <c:y val="-0.249178567231961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DF7-4DF7-B85E-4DFE7B3CE870}"/>
                </c:ext>
              </c:extLst>
            </c:dLbl>
            <c:dLbl>
              <c:idx val="3"/>
              <c:layout>
                <c:manualLayout>
                  <c:x val="1.7335808937721227E-3"/>
                  <c:y val="-0.253169529366045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DF7-4DF7-B85E-4DFE7B3CE870}"/>
                </c:ext>
              </c:extLst>
            </c:dLbl>
            <c:dLbl>
              <c:idx val="4"/>
              <c:layout>
                <c:manualLayout>
                  <c:x val="1.175637991646856E-3"/>
                  <c:y val="-0.256917259973795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DF7-4DF7-B85E-4DFE7B3CE8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Arkusz1!$A$8:$A$12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Arkusz1!$D$8:$D$12</c:f>
              <c:numCache>
                <c:formatCode>#,##0</c:formatCode>
                <c:ptCount val="5"/>
                <c:pt idx="0" formatCode="General">
                  <c:v>411</c:v>
                </c:pt>
                <c:pt idx="1">
                  <c:v>4090</c:v>
                </c:pt>
                <c:pt idx="2">
                  <c:v>3400</c:v>
                </c:pt>
                <c:pt idx="3">
                  <c:v>3385</c:v>
                </c:pt>
                <c:pt idx="4">
                  <c:v>3492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DF7-4DF7-B85E-4DFE7B3CE87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488559952"/>
        <c:axId val="488555360"/>
        <c:axId val="0"/>
      </c:bar3DChart>
      <c:catAx>
        <c:axId val="488559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88555360"/>
        <c:crosses val="autoZero"/>
        <c:auto val="1"/>
        <c:lblAlgn val="ctr"/>
        <c:lblOffset val="100"/>
        <c:noMultiLvlLbl val="0"/>
      </c:catAx>
      <c:valAx>
        <c:axId val="488555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88559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none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pl-PL" sz="1400">
                <a:solidFill>
                  <a:sysClr val="windowText" lastClr="000000"/>
                </a:solidFill>
                <a:latin typeface="+mn-lt"/>
              </a:rPr>
              <a:t>Ilość warsztatów w Podprogramach 2015, 2016, 2017, 2018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none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'[Wykres w programie Microsoft PowerPoint]Arkusz3'!$B$9</c:f>
              <c:strCache>
                <c:ptCount val="1"/>
                <c:pt idx="0">
                  <c:v>Warsztaty kulinarne 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accent2"/>
              </a:solidFill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'[Wykres w programie Microsoft PowerPoint]Arkusz3'!$A$10:$A$13</c:f>
              <c:numCache>
                <c:formatCode>General</c:formatCod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numCache>
            </c:numRef>
          </c:cat>
          <c:val>
            <c:numRef>
              <c:f>'[Wykres w programie Microsoft PowerPoint]Arkusz3'!$B$10:$B$13</c:f>
              <c:numCache>
                <c:formatCode>General</c:formatCode>
                <c:ptCount val="4"/>
                <c:pt idx="0">
                  <c:v>13</c:v>
                </c:pt>
                <c:pt idx="1">
                  <c:v>166</c:v>
                </c:pt>
                <c:pt idx="2">
                  <c:v>255</c:v>
                </c:pt>
                <c:pt idx="3">
                  <c:v>214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D8-4841-BD97-B16D8D0EDE3C}"/>
            </c:ext>
          </c:extLst>
        </c:ser>
        <c:ser>
          <c:idx val="1"/>
          <c:order val="1"/>
          <c:tx>
            <c:strRef>
              <c:f>'[Wykres w programie Microsoft PowerPoint]Arkusz3'!$C$9</c:f>
              <c:strCache>
                <c:ptCount val="1"/>
                <c:pt idx="0">
                  <c:v>Warsztaty edukacji ekonomicznej 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'[Wykres w programie Microsoft PowerPoint]Arkusz3'!$A$10:$A$13</c:f>
              <c:numCache>
                <c:formatCode>General</c:formatCod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numCache>
            </c:numRef>
          </c:cat>
          <c:val>
            <c:numRef>
              <c:f>'[Wykres w programie Microsoft PowerPoint]Arkusz3'!$C$10:$C$13</c:f>
              <c:numCache>
                <c:formatCode>General</c:formatCode>
                <c:ptCount val="4"/>
                <c:pt idx="0">
                  <c:v>3</c:v>
                </c:pt>
                <c:pt idx="1">
                  <c:v>108</c:v>
                </c:pt>
                <c:pt idx="2">
                  <c:v>224</c:v>
                </c:pt>
                <c:pt idx="3">
                  <c:v>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D8-4841-BD97-B16D8D0EDE3C}"/>
            </c:ext>
          </c:extLst>
        </c:ser>
        <c:ser>
          <c:idx val="2"/>
          <c:order val="2"/>
          <c:tx>
            <c:strRef>
              <c:f>'[Wykres w programie Microsoft PowerPoint]Arkusz3'!$D$9</c:f>
              <c:strCache>
                <c:ptCount val="1"/>
                <c:pt idx="0">
                  <c:v>Warsztaty dietetyczne i dotyczące zdrowego żywienia (indywidualne konsultacje)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'[Wykres w programie Microsoft PowerPoint]Arkusz3'!$A$10:$A$13</c:f>
              <c:numCache>
                <c:formatCode>General</c:formatCod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numCache>
            </c:numRef>
          </c:cat>
          <c:val>
            <c:numRef>
              <c:f>'[Wykres w programie Microsoft PowerPoint]Arkusz3'!$D$10:$D$13</c:f>
              <c:numCache>
                <c:formatCode>General</c:formatCode>
                <c:ptCount val="4"/>
                <c:pt idx="0">
                  <c:v>110</c:v>
                </c:pt>
                <c:pt idx="1">
                  <c:v>50</c:v>
                </c:pt>
                <c:pt idx="2">
                  <c:v>80</c:v>
                </c:pt>
                <c:pt idx="3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3D8-4841-BD97-B16D8D0EDE3C}"/>
            </c:ext>
          </c:extLst>
        </c:ser>
        <c:ser>
          <c:idx val="3"/>
          <c:order val="3"/>
          <c:tx>
            <c:strRef>
              <c:f>'[Wykres w programie Microsoft PowerPoint]Arkusz3'!$E$9</c:f>
              <c:strCache>
                <c:ptCount val="1"/>
                <c:pt idx="0">
                  <c:v>Warsztaty dotyczące niemarnowania żywości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'[Wykres w programie Microsoft PowerPoint]Arkusz3'!$A$10:$A$13</c:f>
              <c:numCache>
                <c:formatCode>General</c:formatCod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numCache>
            </c:numRef>
          </c:cat>
          <c:val>
            <c:numRef>
              <c:f>'[Wykres w programie Microsoft PowerPoint]Arkusz3'!$E$10:$E$13</c:f>
              <c:numCache>
                <c:formatCode>General</c:formatCode>
                <c:ptCount val="4"/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3D8-4841-BD97-B16D8D0EDE3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67"/>
        <c:overlap val="-43"/>
        <c:axId val="503244784"/>
        <c:axId val="503245112"/>
      </c:barChart>
      <c:catAx>
        <c:axId val="5032447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cap="none" spc="0" normalizeH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503245112"/>
        <c:crosses val="autoZero"/>
        <c:auto val="1"/>
        <c:lblAlgn val="ctr"/>
        <c:lblOffset val="100"/>
        <c:noMultiLvlLbl val="0"/>
      </c:catAx>
      <c:valAx>
        <c:axId val="503245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503244784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FB067-134A-431E-8E05-F528BB272709}" type="datetimeFigureOut">
              <a:rPr lang="pl-PL" smtClean="0"/>
              <a:t>2019-11-27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F841F-4E89-464E-9A0A-E78C8EBEEDE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55477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FB067-134A-431E-8E05-F528BB272709}" type="datetimeFigureOut">
              <a:rPr lang="pl-PL" smtClean="0"/>
              <a:t>2019-11-27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F841F-4E89-464E-9A0A-E78C8EBEEDE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23412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FB067-134A-431E-8E05-F528BB272709}" type="datetimeFigureOut">
              <a:rPr lang="pl-PL" smtClean="0"/>
              <a:t>2019-11-27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F841F-4E89-464E-9A0A-E78C8EBEEDE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64401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FB067-134A-431E-8E05-F528BB272709}" type="datetimeFigureOut">
              <a:rPr lang="pl-PL" smtClean="0"/>
              <a:t>2019-11-27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F841F-4E89-464E-9A0A-E78C8EBEEDE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5756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FB067-134A-431E-8E05-F528BB272709}" type="datetimeFigureOut">
              <a:rPr lang="pl-PL" smtClean="0"/>
              <a:t>2019-11-27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F841F-4E89-464E-9A0A-E78C8EBEEDE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76901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FB067-134A-431E-8E05-F528BB272709}" type="datetimeFigureOut">
              <a:rPr lang="pl-PL" smtClean="0"/>
              <a:t>2019-11-27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F841F-4E89-464E-9A0A-E78C8EBEEDE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70393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FB067-134A-431E-8E05-F528BB272709}" type="datetimeFigureOut">
              <a:rPr lang="pl-PL" smtClean="0"/>
              <a:t>2019-11-27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F841F-4E89-464E-9A0A-E78C8EBEEDE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88938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FB067-134A-431E-8E05-F528BB272709}" type="datetimeFigureOut">
              <a:rPr lang="pl-PL" smtClean="0"/>
              <a:t>2019-11-27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F841F-4E89-464E-9A0A-E78C8EBEEDE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9352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FB067-134A-431E-8E05-F528BB272709}" type="datetimeFigureOut">
              <a:rPr lang="pl-PL" smtClean="0"/>
              <a:t>2019-11-27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F841F-4E89-464E-9A0A-E78C8EBEEDE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39907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FB067-134A-431E-8E05-F528BB272709}" type="datetimeFigureOut">
              <a:rPr lang="pl-PL" smtClean="0"/>
              <a:t>2019-11-27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F841F-4E89-464E-9A0A-E78C8EBEEDE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3607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FB067-134A-431E-8E05-F528BB272709}" type="datetimeFigureOut">
              <a:rPr lang="pl-PL" smtClean="0"/>
              <a:t>2019-11-27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F841F-4E89-464E-9A0A-E78C8EBEEDE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44015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FFB067-134A-431E-8E05-F528BB272709}" type="datetimeFigureOut">
              <a:rPr lang="pl-PL" smtClean="0"/>
              <a:t>2019-11-27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AF841F-4E89-464E-9A0A-E78C8EBEEDE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0355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7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9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94"/>
          <a:stretch/>
        </p:blipFill>
        <p:spPr>
          <a:xfrm>
            <a:off x="0" y="3166262"/>
            <a:ext cx="12192000" cy="3691738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 rotWithShape="1">
          <a:blip r:embed="rId3"/>
          <a:srcRect l="-320" t="9354" r="320" b="-1359"/>
          <a:stretch/>
        </p:blipFill>
        <p:spPr>
          <a:xfrm>
            <a:off x="-71570" y="0"/>
            <a:ext cx="12276352" cy="3083469"/>
          </a:xfrm>
          <a:prstGeom prst="rect">
            <a:avLst/>
          </a:prstGeom>
        </p:spPr>
      </p:pic>
      <p:sp>
        <p:nvSpPr>
          <p:cNvPr id="10" name="Prostokąt 9"/>
          <p:cNvSpPr/>
          <p:nvPr/>
        </p:nvSpPr>
        <p:spPr>
          <a:xfrm>
            <a:off x="0" y="3047469"/>
            <a:ext cx="12184912" cy="3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9789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94"/>
          <a:stretch/>
        </p:blipFill>
        <p:spPr>
          <a:xfrm>
            <a:off x="0" y="3166262"/>
            <a:ext cx="12192000" cy="3691738"/>
          </a:xfrm>
          <a:prstGeom prst="rect">
            <a:avLst/>
          </a:prstGeom>
        </p:spPr>
      </p:pic>
      <p:sp>
        <p:nvSpPr>
          <p:cNvPr id="3" name="Tytuł 1"/>
          <p:cNvSpPr txBox="1">
            <a:spLocks/>
          </p:cNvSpPr>
          <p:nvPr/>
        </p:nvSpPr>
        <p:spPr>
          <a:xfrm>
            <a:off x="0" y="2068550"/>
            <a:ext cx="12192000" cy="2694519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pl-PL" sz="4000" b="1" dirty="0" smtClean="0">
                <a:ln w="0"/>
                <a:latin typeface="Arial Rounded MT Bold" panose="020F0704030504030204" pitchFamily="34" charset="0"/>
              </a:rPr>
              <a:t>Program Operacyjny Pomoc Żywnościowa </a:t>
            </a:r>
          </a:p>
          <a:p>
            <a:pPr algn="ctr">
              <a:lnSpc>
                <a:spcPct val="100000"/>
              </a:lnSpc>
            </a:pPr>
            <a:r>
              <a:rPr lang="pl-PL" sz="4000" b="1" dirty="0" smtClean="0">
                <a:ln w="0"/>
                <a:latin typeface="Arial Rounded MT Bold" panose="020F0704030504030204" pitchFamily="34" charset="0"/>
              </a:rPr>
              <a:t>2014 – 2020 </a:t>
            </a:r>
          </a:p>
          <a:p>
            <a:pPr algn="ctr">
              <a:lnSpc>
                <a:spcPct val="100000"/>
              </a:lnSpc>
            </a:pPr>
            <a:r>
              <a:rPr lang="pl-PL" sz="4000" b="1" dirty="0" smtClean="0">
                <a:ln w="0"/>
                <a:latin typeface="Arial Rounded MT Bold" panose="020F0704030504030204" pitchFamily="34" charset="0"/>
              </a:rPr>
              <a:t>Podsumowanie Podprogramów 2014 - 2018</a:t>
            </a:r>
            <a:endParaRPr lang="pl-PL" sz="4000" b="1" dirty="0">
              <a:ln w="0"/>
              <a:latin typeface="Arial Rounded MT Bold" panose="020F0704030504030204" pitchFamily="34" charset="0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388" y="97835"/>
            <a:ext cx="3002841" cy="18069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3382" y="277825"/>
            <a:ext cx="4468309" cy="1067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70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/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94"/>
          <a:stretch/>
        </p:blipFill>
        <p:spPr>
          <a:xfrm>
            <a:off x="0" y="3166262"/>
            <a:ext cx="12192000" cy="3691738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37000"/>
              </a:srgbClr>
            </a:outerShdw>
          </a:effectLst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49693" y="2351162"/>
            <a:ext cx="11652810" cy="396170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l-PL" sz="2000" dirty="0" smtClean="0"/>
              <a:t>	Program Operacyjny Pomoc Żywnościowa 2014 - 2020 to program zarządzany przez Ministerstwo Rodziny, Pracy i Polityki Społecznej. Jest realizowany w Polsce od 2014 roku i ściśle związany z Europejskim Funduszem Pomocy Najbardziej Potrzebującym (</a:t>
            </a:r>
            <a:r>
              <a:rPr lang="pl-PL" sz="2000" dirty="0" err="1" smtClean="0"/>
              <a:t>FEAD</a:t>
            </a:r>
            <a:r>
              <a:rPr lang="pl-PL" sz="2000" dirty="0" smtClean="0"/>
              <a:t>).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l-PL" sz="2000" dirty="0" smtClean="0"/>
              <a:t>	Program Operacyjny Pomoc Żywnościowa to nie tylko dystrybucja żywności, ale także Działania Towarzyszące takie jak: warsztaty kulinarne, dietetyczne, warsztaty edukacji ekonomicznej oraz warsztaty niemarnowania żywności. Działania Towarzyszące mają na celu rozszerzenie kompetencji chętnych uczestników w zakresie prowadzenie gospodarstwa domowego w sposób zgodny ze współczesnymi wyzwaniami.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l-PL" sz="2000" dirty="0"/>
              <a:t>	</a:t>
            </a:r>
            <a:r>
              <a:rPr lang="pl-PL" sz="2000" dirty="0" smtClean="0"/>
              <a:t>Są one także okazją do wymiany doświadczeń i ciekawą formą integracji społeczności lokalnej. 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985" y="45582"/>
            <a:ext cx="3394129" cy="20423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1947" y="192063"/>
            <a:ext cx="5050556" cy="1206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80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az 12"/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94"/>
          <a:stretch/>
        </p:blipFill>
        <p:spPr>
          <a:xfrm>
            <a:off x="0" y="3166262"/>
            <a:ext cx="12192000" cy="3691738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37000"/>
              </a:srgbClr>
            </a:outerShdw>
          </a:effec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l-PL" sz="3200" b="1" dirty="0"/>
              <a:t>Podprogram 2014 </a:t>
            </a:r>
            <a:r>
              <a:rPr lang="pl-PL" sz="3200" dirty="0"/>
              <a:t>trwał 3 miesiące, rozpoczął się w grudniu 2014 roku i zakończył w lutym 2015 roku</a:t>
            </a:r>
          </a:p>
        </p:txBody>
      </p:sp>
      <p:graphicFrame>
        <p:nvGraphicFramePr>
          <p:cNvPr id="8" name="Symbol zastępczy zawartości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580680108"/>
              </p:ext>
            </p:extLst>
          </p:nvPr>
        </p:nvGraphicFramePr>
        <p:xfrm>
          <a:off x="1196000" y="1972491"/>
          <a:ext cx="9803175" cy="14025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7725">
                  <a:extLst>
                    <a:ext uri="{9D8B030D-6E8A-4147-A177-3AD203B41FA5}">
                      <a16:colId xmlns:a16="http://schemas.microsoft.com/office/drawing/2014/main" val="2938986742"/>
                    </a:ext>
                  </a:extLst>
                </a:gridCol>
                <a:gridCol w="3267725">
                  <a:extLst>
                    <a:ext uri="{9D8B030D-6E8A-4147-A177-3AD203B41FA5}">
                      <a16:colId xmlns:a16="http://schemas.microsoft.com/office/drawing/2014/main" val="2799872397"/>
                    </a:ext>
                  </a:extLst>
                </a:gridCol>
                <a:gridCol w="3267725">
                  <a:extLst>
                    <a:ext uri="{9D8B030D-6E8A-4147-A177-3AD203B41FA5}">
                      <a16:colId xmlns:a16="http://schemas.microsoft.com/office/drawing/2014/main" val="3417603558"/>
                    </a:ext>
                  </a:extLst>
                </a:gridCol>
              </a:tblGrid>
              <a:tr h="702659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Liczba</a:t>
                      </a:r>
                      <a:r>
                        <a:rPr lang="pl-PL" baseline="0" dirty="0" smtClean="0"/>
                        <a:t> Organizacji Partnerskich (</a:t>
                      </a:r>
                      <a:r>
                        <a:rPr lang="pl-PL" baseline="0" dirty="0" err="1" smtClean="0"/>
                        <a:t>OPL</a:t>
                      </a:r>
                      <a:r>
                        <a:rPr lang="pl-PL" baseline="0" dirty="0" smtClean="0"/>
                        <a:t>)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Liczba</a:t>
                      </a:r>
                      <a:r>
                        <a:rPr lang="pl-PL" baseline="0" dirty="0" smtClean="0"/>
                        <a:t> beneficjentów korzystających z PO </a:t>
                      </a:r>
                      <a:r>
                        <a:rPr lang="pl-PL" baseline="0" dirty="0" err="1" smtClean="0"/>
                        <a:t>PŻ</a:t>
                      </a:r>
                      <a:r>
                        <a:rPr lang="pl-PL" baseline="0" dirty="0" smtClean="0"/>
                        <a:t> 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Ilość przekazanej żywności [t]</a:t>
                      </a:r>
                      <a:endParaRPr lang="pl-PL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409885"/>
                  </a:ext>
                </a:extLst>
              </a:tr>
              <a:tr h="699938">
                <a:tc>
                  <a:txBody>
                    <a:bodyPr/>
                    <a:lstStyle/>
                    <a:p>
                      <a:pPr algn="ctr"/>
                      <a:r>
                        <a:rPr lang="pl-PL" b="1" dirty="0" smtClean="0"/>
                        <a:t>68</a:t>
                      </a:r>
                      <a:endParaRPr lang="pl-PL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 smtClean="0"/>
                        <a:t>36 000</a:t>
                      </a:r>
                      <a:endParaRPr lang="pl-PL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 smtClean="0"/>
                        <a:t>411</a:t>
                      </a:r>
                      <a:endParaRPr lang="pl-PL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41217164"/>
                  </a:ext>
                </a:extLst>
              </a:tr>
            </a:tbl>
          </a:graphicData>
        </a:graphic>
      </p:graphicFrame>
      <p:sp>
        <p:nvSpPr>
          <p:cNvPr id="6" name="Symbol zastępczy tekstu 5"/>
          <p:cNvSpPr>
            <a:spLocks noGrp="1"/>
          </p:cNvSpPr>
          <p:nvPr>
            <p:ph type="body" sz="quarter" idx="3"/>
          </p:nvPr>
        </p:nvSpPr>
        <p:spPr>
          <a:xfrm>
            <a:off x="839788" y="3878008"/>
            <a:ext cx="6684418" cy="504581"/>
          </a:xfrm>
        </p:spPr>
        <p:txBody>
          <a:bodyPr/>
          <a:lstStyle/>
          <a:p>
            <a:r>
              <a:rPr lang="pl-PL" dirty="0" smtClean="0"/>
              <a:t>Zestaw artykułów w paczce żywnościowej: </a:t>
            </a:r>
            <a:endParaRPr lang="pl-PL" dirty="0"/>
          </a:p>
        </p:txBody>
      </p:sp>
      <p:sp>
        <p:nvSpPr>
          <p:cNvPr id="7" name="Symbol zastępczy zawartości 6"/>
          <p:cNvSpPr>
            <a:spLocks noGrp="1"/>
          </p:cNvSpPr>
          <p:nvPr>
            <p:ph sz="quarter" idx="4"/>
          </p:nvPr>
        </p:nvSpPr>
        <p:spPr>
          <a:xfrm>
            <a:off x="839788" y="4676502"/>
            <a:ext cx="3611880" cy="2011681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lang="pl-PL" sz="1800" dirty="0"/>
              <a:t>Mleko  </a:t>
            </a:r>
            <a:r>
              <a:rPr lang="pl-PL" sz="1800" dirty="0" err="1"/>
              <a:t>UHT</a:t>
            </a:r>
            <a:endParaRPr lang="pl-PL" sz="1800" dirty="0"/>
          </a:p>
          <a:p>
            <a:pPr marL="342900" indent="-342900">
              <a:buAutoNum type="arabicPeriod"/>
            </a:pPr>
            <a:r>
              <a:rPr lang="pl-PL" sz="1800" dirty="0"/>
              <a:t>Cukier</a:t>
            </a:r>
          </a:p>
          <a:p>
            <a:pPr marL="342900" indent="-342900">
              <a:buAutoNum type="arabicPeriod"/>
            </a:pPr>
            <a:r>
              <a:rPr lang="pl-PL" sz="1800" dirty="0"/>
              <a:t>Makaron  świderki</a:t>
            </a:r>
          </a:p>
          <a:p>
            <a:pPr marL="342900" indent="-342900">
              <a:buAutoNum type="arabicPeriod"/>
            </a:pPr>
            <a:r>
              <a:rPr lang="pl-PL" sz="1800" dirty="0" smtClean="0"/>
              <a:t>Mielonka wieprzowa</a:t>
            </a:r>
            <a:endParaRPr lang="pl-PL" sz="1800" dirty="0"/>
          </a:p>
          <a:p>
            <a:pPr marL="342900" indent="-342900">
              <a:buAutoNum type="arabicPeriod"/>
            </a:pPr>
            <a:r>
              <a:rPr lang="pl-PL" sz="1800" dirty="0"/>
              <a:t>Olej  rzepakowy</a:t>
            </a:r>
          </a:p>
          <a:p>
            <a:endParaRPr lang="pl-PL" dirty="0"/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2931" y="4665173"/>
            <a:ext cx="2095083" cy="12607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0077" y="6106038"/>
            <a:ext cx="2300793" cy="5497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0503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94"/>
          <a:stretch/>
        </p:blipFill>
        <p:spPr>
          <a:xfrm>
            <a:off x="0" y="3166262"/>
            <a:ext cx="12192000" cy="3691738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37000"/>
              </a:srgbClr>
            </a:outerShdw>
          </a:effec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600" b="1" dirty="0"/>
              <a:t>Podprogram 2015 </a:t>
            </a:r>
            <a:r>
              <a:rPr lang="pl-PL" sz="3600" dirty="0"/>
              <a:t>trwał 13 miesięcy od maja 2015 roku do czerwca 2016 roku</a:t>
            </a:r>
          </a:p>
        </p:txBody>
      </p:sp>
      <p:sp>
        <p:nvSpPr>
          <p:cNvPr id="12" name="Symbol zastępczy zawartości 11"/>
          <p:cNvSpPr>
            <a:spLocks noGrp="1"/>
          </p:cNvSpPr>
          <p:nvPr>
            <p:ph idx="1"/>
          </p:nvPr>
        </p:nvSpPr>
        <p:spPr>
          <a:xfrm>
            <a:off x="838200" y="4091158"/>
            <a:ext cx="8789127" cy="2703227"/>
          </a:xfrm>
        </p:spPr>
        <p:txBody>
          <a:bodyPr numCol="2">
            <a:normAutofit/>
          </a:bodyPr>
          <a:lstStyle/>
          <a:p>
            <a:pPr marL="504000" lvl="0" indent="-514350" defTabSz="457200"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r>
              <a:rPr lang="pl-PL" sz="1800" dirty="0" smtClean="0">
                <a:solidFill>
                  <a:prstClr val="black"/>
                </a:solidFill>
              </a:rPr>
              <a:t>Makaron świderki</a:t>
            </a:r>
            <a:endParaRPr lang="pl-PL" sz="1800" dirty="0">
              <a:solidFill>
                <a:prstClr val="black"/>
              </a:solidFill>
            </a:endParaRPr>
          </a:p>
          <a:p>
            <a:pPr marL="504000" lvl="0" indent="-514350" defTabSz="457200"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r>
              <a:rPr lang="pl-PL" sz="1800" b="1" dirty="0">
                <a:solidFill>
                  <a:srgbClr val="FF0000"/>
                </a:solidFill>
              </a:rPr>
              <a:t>Ryż </a:t>
            </a:r>
            <a:r>
              <a:rPr lang="pl-PL" sz="1800" b="1" dirty="0" smtClean="0">
                <a:solidFill>
                  <a:srgbClr val="FF0000"/>
                </a:solidFill>
              </a:rPr>
              <a:t>biały</a:t>
            </a:r>
            <a:endParaRPr lang="pl-PL" sz="1800" b="1" dirty="0">
              <a:solidFill>
                <a:srgbClr val="FF0000"/>
              </a:solidFill>
            </a:endParaRPr>
          </a:p>
          <a:p>
            <a:pPr marL="504000" lvl="0" indent="-514350" defTabSz="457200"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r>
              <a:rPr lang="pl-PL" sz="1800" b="1" dirty="0" smtClean="0">
                <a:solidFill>
                  <a:srgbClr val="FF0000"/>
                </a:solidFill>
              </a:rPr>
              <a:t>Kasza jęczmienna</a:t>
            </a:r>
            <a:endParaRPr lang="pl-PL" sz="1800" b="1" dirty="0">
              <a:solidFill>
                <a:srgbClr val="FF0000"/>
              </a:solidFill>
            </a:endParaRPr>
          </a:p>
          <a:p>
            <a:pPr marL="504000" lvl="0" indent="-514350" defTabSz="457200"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r>
              <a:rPr lang="pl-PL" sz="1800" b="1" dirty="0">
                <a:solidFill>
                  <a:srgbClr val="FF0000"/>
                </a:solidFill>
              </a:rPr>
              <a:t>Płatki </a:t>
            </a:r>
            <a:r>
              <a:rPr lang="pl-PL" sz="1800" b="1" dirty="0" smtClean="0">
                <a:solidFill>
                  <a:srgbClr val="FF0000"/>
                </a:solidFill>
              </a:rPr>
              <a:t>kukurydziane</a:t>
            </a:r>
            <a:endParaRPr lang="pl-PL" sz="1800" b="1" dirty="0">
              <a:solidFill>
                <a:srgbClr val="FF0000"/>
              </a:solidFill>
            </a:endParaRPr>
          </a:p>
          <a:p>
            <a:pPr marL="504000" lvl="0" indent="-514350" defTabSz="457200"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r>
              <a:rPr lang="pl-PL" sz="1800" b="1" dirty="0" smtClean="0">
                <a:solidFill>
                  <a:srgbClr val="FF0000"/>
                </a:solidFill>
              </a:rPr>
              <a:t>Kawa zbożowa</a:t>
            </a:r>
            <a:endParaRPr lang="pl-PL" sz="1800" b="1" dirty="0">
              <a:solidFill>
                <a:srgbClr val="FF0000"/>
              </a:solidFill>
            </a:endParaRPr>
          </a:p>
          <a:p>
            <a:pPr marL="504000" lvl="0" indent="-514350" defTabSz="457200"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r>
              <a:rPr lang="pl-PL" sz="1800" dirty="0">
                <a:solidFill>
                  <a:prstClr val="black"/>
                </a:solidFill>
              </a:rPr>
              <a:t>Mleko </a:t>
            </a:r>
            <a:r>
              <a:rPr lang="pl-PL" sz="1800" dirty="0" err="1" smtClean="0">
                <a:solidFill>
                  <a:prstClr val="black"/>
                </a:solidFill>
              </a:rPr>
              <a:t>UHT</a:t>
            </a:r>
            <a:r>
              <a:rPr lang="pl-PL" sz="1800" dirty="0" smtClean="0">
                <a:solidFill>
                  <a:prstClr val="black"/>
                </a:solidFill>
              </a:rPr>
              <a:t> </a:t>
            </a:r>
            <a:endParaRPr lang="pl-PL" sz="1800" dirty="0">
              <a:solidFill>
                <a:prstClr val="black"/>
              </a:solidFill>
            </a:endParaRPr>
          </a:p>
          <a:p>
            <a:pPr marL="504000" lvl="0" indent="-514350" defTabSz="457200"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r>
              <a:rPr lang="pl-PL" sz="1800" b="1" dirty="0">
                <a:solidFill>
                  <a:srgbClr val="FF0000"/>
                </a:solidFill>
              </a:rPr>
              <a:t>Ser podpuszczkowy </a:t>
            </a:r>
            <a:r>
              <a:rPr lang="pl-PL" sz="1800" b="1" dirty="0" smtClean="0">
                <a:solidFill>
                  <a:srgbClr val="FF0000"/>
                </a:solidFill>
              </a:rPr>
              <a:t>dojrzewający</a:t>
            </a:r>
            <a:endParaRPr lang="pl-PL" sz="1800" b="1" dirty="0">
              <a:solidFill>
                <a:srgbClr val="FF0000"/>
              </a:solidFill>
            </a:endParaRPr>
          </a:p>
          <a:p>
            <a:pPr marL="504000" lvl="0" indent="-514350" defTabSz="457200"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r>
              <a:rPr lang="pl-PL" sz="1800" b="1" dirty="0">
                <a:solidFill>
                  <a:srgbClr val="FF0000"/>
                </a:solidFill>
              </a:rPr>
              <a:t>Ser </a:t>
            </a:r>
            <a:r>
              <a:rPr lang="pl-PL" sz="1800" b="1" dirty="0" smtClean="0">
                <a:solidFill>
                  <a:srgbClr val="FF0000"/>
                </a:solidFill>
              </a:rPr>
              <a:t>topiony</a:t>
            </a:r>
            <a:endParaRPr lang="pl-PL" sz="1800" b="1" dirty="0">
              <a:solidFill>
                <a:srgbClr val="FF0000"/>
              </a:solidFill>
            </a:endParaRPr>
          </a:p>
          <a:p>
            <a:pPr marL="504000" lvl="0" indent="-514350" defTabSz="457200"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r>
              <a:rPr lang="pl-PL" sz="1800" b="1" dirty="0">
                <a:solidFill>
                  <a:srgbClr val="FF0000"/>
                </a:solidFill>
              </a:rPr>
              <a:t>Groszek  z  </a:t>
            </a:r>
            <a:r>
              <a:rPr lang="pl-PL" sz="1800" b="1" dirty="0" smtClean="0">
                <a:solidFill>
                  <a:srgbClr val="FF0000"/>
                </a:solidFill>
              </a:rPr>
              <a:t>marchewką  </a:t>
            </a:r>
            <a:endParaRPr lang="pl-PL" sz="1800" b="1" dirty="0">
              <a:solidFill>
                <a:srgbClr val="FF0000"/>
              </a:solidFill>
            </a:endParaRPr>
          </a:p>
          <a:p>
            <a:pPr marL="504000" lvl="0" indent="-514350" defTabSz="457200"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r>
              <a:rPr lang="pl-PL" sz="1800" b="1" dirty="0" smtClean="0">
                <a:solidFill>
                  <a:srgbClr val="FF0000"/>
                </a:solidFill>
              </a:rPr>
              <a:t>Koncentrat  pomidorowy</a:t>
            </a:r>
            <a:endParaRPr lang="pl-PL" sz="1800" b="1" dirty="0">
              <a:solidFill>
                <a:srgbClr val="FF0000"/>
              </a:solidFill>
            </a:endParaRPr>
          </a:p>
          <a:p>
            <a:pPr marL="504000" lvl="0" indent="-514350" defTabSz="457200"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r>
              <a:rPr lang="pl-PL" sz="1800" b="1" dirty="0">
                <a:solidFill>
                  <a:srgbClr val="FF0000"/>
                </a:solidFill>
              </a:rPr>
              <a:t>Dżem  </a:t>
            </a:r>
            <a:r>
              <a:rPr lang="pl-PL" sz="1800" b="1" dirty="0" smtClean="0">
                <a:solidFill>
                  <a:srgbClr val="FF0000"/>
                </a:solidFill>
              </a:rPr>
              <a:t>truskawkowy  </a:t>
            </a:r>
            <a:endParaRPr lang="pl-PL" sz="1800" b="1" dirty="0">
              <a:solidFill>
                <a:srgbClr val="FF0000"/>
              </a:solidFill>
            </a:endParaRPr>
          </a:p>
          <a:p>
            <a:pPr marL="504000" lvl="0" indent="-514350" defTabSz="457200"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r>
              <a:rPr lang="pl-PL" sz="1800" b="1" dirty="0">
                <a:solidFill>
                  <a:srgbClr val="FF0000"/>
                </a:solidFill>
              </a:rPr>
              <a:t>Sok  </a:t>
            </a:r>
            <a:r>
              <a:rPr lang="pl-PL" sz="1800" b="1" dirty="0" smtClean="0">
                <a:solidFill>
                  <a:srgbClr val="FF0000"/>
                </a:solidFill>
              </a:rPr>
              <a:t>jabłkowy </a:t>
            </a:r>
            <a:endParaRPr lang="pl-PL" sz="1800" b="1" dirty="0">
              <a:solidFill>
                <a:srgbClr val="FF0000"/>
              </a:solidFill>
            </a:endParaRPr>
          </a:p>
          <a:p>
            <a:pPr marL="504000" lvl="0" indent="-514350" defTabSz="457200"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r>
              <a:rPr lang="pl-PL" sz="1800" dirty="0" smtClean="0">
                <a:solidFill>
                  <a:prstClr val="black"/>
                </a:solidFill>
              </a:rPr>
              <a:t>Olej</a:t>
            </a:r>
            <a:endParaRPr lang="pl-PL" sz="1800" dirty="0">
              <a:solidFill>
                <a:prstClr val="black"/>
              </a:solidFill>
            </a:endParaRPr>
          </a:p>
          <a:p>
            <a:pPr marL="504000" lvl="0" indent="-514350" defTabSz="457200"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r>
              <a:rPr lang="pl-PL" sz="1800" dirty="0" smtClean="0">
                <a:solidFill>
                  <a:prstClr val="black"/>
                </a:solidFill>
              </a:rPr>
              <a:t>Mielonka  wieprzowa </a:t>
            </a:r>
            <a:endParaRPr lang="pl-PL" sz="1800" dirty="0">
              <a:solidFill>
                <a:prstClr val="black"/>
              </a:solidFill>
            </a:endParaRPr>
          </a:p>
          <a:p>
            <a:pPr marL="504000" lvl="0" indent="-514350" defTabSz="457200"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r>
              <a:rPr lang="pl-PL" sz="1800" b="1" dirty="0">
                <a:solidFill>
                  <a:srgbClr val="FF0000"/>
                </a:solidFill>
              </a:rPr>
              <a:t>Klopsiki  w  sosie  </a:t>
            </a:r>
            <a:r>
              <a:rPr lang="pl-PL" sz="1800" b="1" dirty="0" smtClean="0">
                <a:solidFill>
                  <a:srgbClr val="FF0000"/>
                </a:solidFill>
              </a:rPr>
              <a:t>własnym  </a:t>
            </a:r>
            <a:endParaRPr lang="pl-PL" sz="1800" b="1" dirty="0">
              <a:solidFill>
                <a:srgbClr val="FF0000"/>
              </a:solidFill>
            </a:endParaRPr>
          </a:p>
          <a:p>
            <a:pPr marL="504000" lvl="0" indent="-514350" defTabSz="457200"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r>
              <a:rPr lang="pl-PL" sz="1800" dirty="0">
                <a:solidFill>
                  <a:prstClr val="black"/>
                </a:solidFill>
              </a:rPr>
              <a:t>Cukier  </a:t>
            </a:r>
            <a:r>
              <a:rPr lang="pl-PL" sz="1800" dirty="0" smtClean="0">
                <a:solidFill>
                  <a:prstClr val="black"/>
                </a:solidFill>
              </a:rPr>
              <a:t>biały</a:t>
            </a:r>
            <a:endParaRPr lang="pl-PL" sz="1600" dirty="0"/>
          </a:p>
        </p:txBody>
      </p:sp>
      <p:graphicFrame>
        <p:nvGraphicFramePr>
          <p:cNvPr id="11" name="Symbol zastępczy zawartości 10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3914770207"/>
              </p:ext>
            </p:extLst>
          </p:nvPr>
        </p:nvGraphicFramePr>
        <p:xfrm>
          <a:off x="1258933" y="1690688"/>
          <a:ext cx="9987642" cy="13744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9214">
                  <a:extLst>
                    <a:ext uri="{9D8B030D-6E8A-4147-A177-3AD203B41FA5}">
                      <a16:colId xmlns:a16="http://schemas.microsoft.com/office/drawing/2014/main" val="2744740081"/>
                    </a:ext>
                  </a:extLst>
                </a:gridCol>
                <a:gridCol w="3329214">
                  <a:extLst>
                    <a:ext uri="{9D8B030D-6E8A-4147-A177-3AD203B41FA5}">
                      <a16:colId xmlns:a16="http://schemas.microsoft.com/office/drawing/2014/main" val="1210208421"/>
                    </a:ext>
                  </a:extLst>
                </a:gridCol>
                <a:gridCol w="3329214">
                  <a:extLst>
                    <a:ext uri="{9D8B030D-6E8A-4147-A177-3AD203B41FA5}">
                      <a16:colId xmlns:a16="http://schemas.microsoft.com/office/drawing/2014/main" val="1278994259"/>
                    </a:ext>
                  </a:extLst>
                </a:gridCol>
              </a:tblGrid>
              <a:tr h="781060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Liczba</a:t>
                      </a:r>
                      <a:r>
                        <a:rPr lang="pl-PL" baseline="0" dirty="0" smtClean="0"/>
                        <a:t> Organizacji Partnerskich (</a:t>
                      </a:r>
                      <a:r>
                        <a:rPr lang="pl-PL" baseline="0" dirty="0" err="1" smtClean="0"/>
                        <a:t>OPL</a:t>
                      </a:r>
                      <a:r>
                        <a:rPr lang="pl-PL" baseline="0" dirty="0" smtClean="0"/>
                        <a:t>)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Liczba</a:t>
                      </a:r>
                      <a:r>
                        <a:rPr lang="pl-PL" baseline="0" dirty="0" smtClean="0"/>
                        <a:t> beneficjentów korzystających z PO </a:t>
                      </a:r>
                      <a:r>
                        <a:rPr lang="pl-PL" baseline="0" dirty="0" err="1" smtClean="0"/>
                        <a:t>PŻ</a:t>
                      </a:r>
                      <a:r>
                        <a:rPr lang="pl-PL" baseline="0" dirty="0" smtClean="0"/>
                        <a:t> 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Ilość przekazanej żywności [t]</a:t>
                      </a:r>
                      <a:endParaRPr lang="pl-PL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06027264"/>
                  </a:ext>
                </a:extLst>
              </a:tr>
              <a:tr h="593409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122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71 000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4</a:t>
                      </a:r>
                      <a:r>
                        <a:rPr lang="pl-PL" baseline="0" dirty="0" smtClean="0"/>
                        <a:t> 100</a:t>
                      </a:r>
                      <a:endParaRPr lang="pl-PL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7275018"/>
                  </a:ext>
                </a:extLst>
              </a:tr>
            </a:tbl>
          </a:graphicData>
        </a:graphic>
      </p:graphicFrame>
      <p:sp>
        <p:nvSpPr>
          <p:cNvPr id="15" name="Prostokąt 14"/>
          <p:cNvSpPr/>
          <p:nvPr/>
        </p:nvSpPr>
        <p:spPr>
          <a:xfrm>
            <a:off x="838200" y="3441381"/>
            <a:ext cx="55774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b="1" dirty="0"/>
              <a:t>Zestaw artykułów w paczce żywnościowej</a:t>
            </a:r>
            <a:r>
              <a:rPr lang="pl-PL" dirty="0"/>
              <a:t>:</a:t>
            </a: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8379" y="4886607"/>
            <a:ext cx="1848506" cy="11123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8379" y="6165541"/>
            <a:ext cx="1848506" cy="4416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02827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/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94"/>
          <a:stretch/>
        </p:blipFill>
        <p:spPr>
          <a:xfrm>
            <a:off x="0" y="3166262"/>
            <a:ext cx="12192000" cy="3691738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37000"/>
              </a:srgbClr>
            </a:outerShdw>
          </a:effec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20576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3600" b="1" dirty="0"/>
              <a:t>Podprogram 2016 </a:t>
            </a:r>
            <a:r>
              <a:rPr lang="pl-PL" sz="3600" dirty="0"/>
              <a:t>trwał 11 miesięcy od sierpnia 2016 roku do czerwca 2017</a:t>
            </a:r>
          </a:p>
        </p:txBody>
      </p:sp>
      <p:graphicFrame>
        <p:nvGraphicFramePr>
          <p:cNvPr id="8" name="Symbol zastępczy zawartości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700031319"/>
              </p:ext>
            </p:extLst>
          </p:nvPr>
        </p:nvGraphicFramePr>
        <p:xfrm>
          <a:off x="1050676" y="1646692"/>
          <a:ext cx="10093824" cy="13360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4608">
                  <a:extLst>
                    <a:ext uri="{9D8B030D-6E8A-4147-A177-3AD203B41FA5}">
                      <a16:colId xmlns:a16="http://schemas.microsoft.com/office/drawing/2014/main" val="3855053273"/>
                    </a:ext>
                  </a:extLst>
                </a:gridCol>
                <a:gridCol w="3364608">
                  <a:extLst>
                    <a:ext uri="{9D8B030D-6E8A-4147-A177-3AD203B41FA5}">
                      <a16:colId xmlns:a16="http://schemas.microsoft.com/office/drawing/2014/main" val="3358780136"/>
                    </a:ext>
                  </a:extLst>
                </a:gridCol>
                <a:gridCol w="3364608">
                  <a:extLst>
                    <a:ext uri="{9D8B030D-6E8A-4147-A177-3AD203B41FA5}">
                      <a16:colId xmlns:a16="http://schemas.microsoft.com/office/drawing/2014/main" val="483255757"/>
                    </a:ext>
                  </a:extLst>
                </a:gridCol>
              </a:tblGrid>
              <a:tr h="781060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Liczba</a:t>
                      </a:r>
                      <a:r>
                        <a:rPr lang="pl-PL" baseline="0" dirty="0" smtClean="0"/>
                        <a:t> Organizacji Partnerskich (</a:t>
                      </a:r>
                      <a:r>
                        <a:rPr lang="pl-PL" baseline="0" dirty="0" err="1" smtClean="0"/>
                        <a:t>OPL</a:t>
                      </a:r>
                      <a:r>
                        <a:rPr lang="pl-PL" baseline="0" dirty="0" smtClean="0"/>
                        <a:t>)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Liczba</a:t>
                      </a:r>
                      <a:r>
                        <a:rPr lang="pl-PL" baseline="0" dirty="0" smtClean="0"/>
                        <a:t> beneficjentów korzystających z PO </a:t>
                      </a:r>
                      <a:r>
                        <a:rPr lang="pl-PL" baseline="0" dirty="0" err="1" smtClean="0"/>
                        <a:t>PŻ</a:t>
                      </a:r>
                      <a:r>
                        <a:rPr lang="pl-PL" baseline="0" dirty="0" smtClean="0"/>
                        <a:t> 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Ilość przekazanej żywności [t]</a:t>
                      </a:r>
                      <a:endParaRPr lang="pl-PL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8406525"/>
                  </a:ext>
                </a:extLst>
              </a:tr>
              <a:tr h="554977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128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73 000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3 400</a:t>
                      </a:r>
                      <a:endParaRPr lang="pl-PL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2210033"/>
                  </a:ext>
                </a:extLst>
              </a:tr>
            </a:tbl>
          </a:graphicData>
        </a:graphic>
      </p:graphicFrame>
      <p:sp>
        <p:nvSpPr>
          <p:cNvPr id="6" name="Symbol zastępczy tekstu 5"/>
          <p:cNvSpPr>
            <a:spLocks noGrp="1"/>
          </p:cNvSpPr>
          <p:nvPr>
            <p:ph type="body" sz="quarter" idx="3"/>
          </p:nvPr>
        </p:nvSpPr>
        <p:spPr>
          <a:xfrm>
            <a:off x="502921" y="3213464"/>
            <a:ext cx="5819502" cy="875210"/>
          </a:xfrm>
        </p:spPr>
        <p:txBody>
          <a:bodyPr>
            <a:normAutofit/>
          </a:bodyPr>
          <a:lstStyle/>
          <a:p>
            <a:r>
              <a:rPr lang="pl-PL" dirty="0" smtClean="0"/>
              <a:t>Zestaw artykułów w paczce żywnościowej:</a:t>
            </a:r>
            <a:endParaRPr lang="pl-PL" dirty="0"/>
          </a:p>
          <a:p>
            <a:endParaRPr lang="pl-PL" dirty="0"/>
          </a:p>
        </p:txBody>
      </p:sp>
      <p:sp>
        <p:nvSpPr>
          <p:cNvPr id="7" name="Symbol zastępczy zawartości 6"/>
          <p:cNvSpPr>
            <a:spLocks noGrp="1"/>
          </p:cNvSpPr>
          <p:nvPr>
            <p:ph sz="quarter" idx="4"/>
          </p:nvPr>
        </p:nvSpPr>
        <p:spPr>
          <a:xfrm>
            <a:off x="724988" y="3837487"/>
            <a:ext cx="10630400" cy="2876821"/>
          </a:xfrm>
        </p:spPr>
        <p:txBody>
          <a:bodyPr numCol="2">
            <a:normAutofit fontScale="47500" lnSpcReduction="20000"/>
          </a:bodyPr>
          <a:lstStyle/>
          <a:p>
            <a:pPr marL="514350" indent="-514350">
              <a:buAutoNum type="arabicPeriod"/>
            </a:pPr>
            <a:r>
              <a:rPr lang="pl-PL" sz="4000" dirty="0"/>
              <a:t>Makaron </a:t>
            </a:r>
            <a:r>
              <a:rPr lang="pl-PL" sz="4000" dirty="0" smtClean="0"/>
              <a:t>jajeczny</a:t>
            </a:r>
            <a:endParaRPr lang="pl-PL" sz="4000" dirty="0"/>
          </a:p>
          <a:p>
            <a:pPr marL="514350" indent="-514350">
              <a:buAutoNum type="arabicPeriod"/>
            </a:pPr>
            <a:r>
              <a:rPr lang="pl-PL" sz="4000" dirty="0"/>
              <a:t>Ryż </a:t>
            </a:r>
            <a:r>
              <a:rPr lang="pl-PL" sz="4000" dirty="0" smtClean="0"/>
              <a:t>biały </a:t>
            </a:r>
            <a:endParaRPr lang="pl-PL" sz="4000" dirty="0"/>
          </a:p>
          <a:p>
            <a:pPr marL="514350" indent="-514350">
              <a:buAutoNum type="arabicPeriod"/>
            </a:pPr>
            <a:r>
              <a:rPr lang="pl-PL" sz="4000" dirty="0" smtClean="0"/>
              <a:t>Herbatniki </a:t>
            </a:r>
            <a:endParaRPr lang="pl-PL" sz="4000" dirty="0"/>
          </a:p>
          <a:p>
            <a:pPr marL="514350" indent="-514350">
              <a:buAutoNum type="arabicPeriod"/>
            </a:pPr>
            <a:r>
              <a:rPr lang="pl-PL" sz="4000" dirty="0"/>
              <a:t>Mleko </a:t>
            </a:r>
            <a:r>
              <a:rPr lang="pl-PL" sz="4000" dirty="0" err="1" smtClean="0"/>
              <a:t>UHT</a:t>
            </a:r>
            <a:endParaRPr lang="pl-PL" sz="4000" dirty="0"/>
          </a:p>
          <a:p>
            <a:pPr marL="514350" indent="-514350">
              <a:buAutoNum type="arabicPeriod"/>
            </a:pPr>
            <a:r>
              <a:rPr lang="pl-PL" sz="4000" dirty="0"/>
              <a:t>Groszek z </a:t>
            </a:r>
            <a:r>
              <a:rPr lang="pl-PL" sz="4000" dirty="0" smtClean="0"/>
              <a:t>marchewką</a:t>
            </a:r>
            <a:endParaRPr lang="pl-PL" sz="4000" dirty="0"/>
          </a:p>
          <a:p>
            <a:pPr marL="514350" indent="-514350">
              <a:buAutoNum type="arabicPeriod"/>
            </a:pPr>
            <a:r>
              <a:rPr lang="pl-PL" sz="4000" b="1" dirty="0">
                <a:solidFill>
                  <a:srgbClr val="FF0000"/>
                </a:solidFill>
              </a:rPr>
              <a:t>Fasola </a:t>
            </a:r>
            <a:r>
              <a:rPr lang="pl-PL" sz="4000" b="1" dirty="0" smtClean="0">
                <a:solidFill>
                  <a:srgbClr val="FF0000"/>
                </a:solidFill>
              </a:rPr>
              <a:t>biała</a:t>
            </a:r>
            <a:endParaRPr lang="pl-PL" sz="4000" b="1" dirty="0">
              <a:solidFill>
                <a:srgbClr val="FF0000"/>
              </a:solidFill>
            </a:endParaRPr>
          </a:p>
          <a:p>
            <a:pPr marL="514350" indent="-514350">
              <a:buAutoNum type="arabicPeriod"/>
            </a:pPr>
            <a:r>
              <a:rPr lang="pl-PL" sz="4000" dirty="0"/>
              <a:t>Koncentrat </a:t>
            </a:r>
            <a:r>
              <a:rPr lang="pl-PL" sz="4000" dirty="0" smtClean="0"/>
              <a:t>pomidorowy</a:t>
            </a:r>
            <a:endParaRPr lang="pl-PL" sz="4000" dirty="0"/>
          </a:p>
          <a:p>
            <a:pPr marL="514350" indent="-514350">
              <a:buAutoNum type="arabicPeriod"/>
            </a:pPr>
            <a:r>
              <a:rPr lang="pl-PL" sz="4000" b="1" dirty="0">
                <a:solidFill>
                  <a:srgbClr val="FF0000"/>
                </a:solidFill>
              </a:rPr>
              <a:t>Powidła </a:t>
            </a:r>
            <a:r>
              <a:rPr lang="pl-PL" sz="4000" b="1" dirty="0" smtClean="0">
                <a:solidFill>
                  <a:srgbClr val="FF0000"/>
                </a:solidFill>
              </a:rPr>
              <a:t>śliwkowe</a:t>
            </a:r>
            <a:endParaRPr lang="pl-PL" sz="4000" b="1" dirty="0">
              <a:solidFill>
                <a:srgbClr val="FF0000"/>
              </a:solidFill>
            </a:endParaRPr>
          </a:p>
          <a:p>
            <a:pPr marL="514350" indent="-514350">
              <a:buAutoNum type="arabicPeriod"/>
            </a:pPr>
            <a:r>
              <a:rPr lang="pl-PL" sz="4000" b="1" dirty="0">
                <a:solidFill>
                  <a:srgbClr val="FF0000"/>
                </a:solidFill>
              </a:rPr>
              <a:t>Gulasz wieprzowy z </a:t>
            </a:r>
            <a:r>
              <a:rPr lang="pl-PL" sz="4000" b="1" dirty="0" smtClean="0">
                <a:solidFill>
                  <a:srgbClr val="FF0000"/>
                </a:solidFill>
              </a:rPr>
              <a:t>warzywami</a:t>
            </a:r>
            <a:endParaRPr lang="pl-PL" sz="4000" b="1" dirty="0">
              <a:solidFill>
                <a:srgbClr val="FF0000"/>
              </a:solidFill>
            </a:endParaRPr>
          </a:p>
          <a:p>
            <a:pPr marL="514350" indent="-514350">
              <a:buAutoNum type="arabicPeriod"/>
            </a:pPr>
            <a:r>
              <a:rPr lang="pl-PL" sz="4000" b="1" dirty="0">
                <a:solidFill>
                  <a:srgbClr val="FF0000"/>
                </a:solidFill>
              </a:rPr>
              <a:t>Filet z makreli w </a:t>
            </a:r>
            <a:r>
              <a:rPr lang="pl-PL" sz="4000" b="1" dirty="0" smtClean="0">
                <a:solidFill>
                  <a:srgbClr val="FF0000"/>
                </a:solidFill>
              </a:rPr>
              <a:t>oleju </a:t>
            </a:r>
            <a:endParaRPr lang="pl-PL" sz="4000" b="1" dirty="0">
              <a:solidFill>
                <a:srgbClr val="FF0000"/>
              </a:solidFill>
            </a:endParaRPr>
          </a:p>
          <a:p>
            <a:pPr marL="514350" indent="-514350">
              <a:buAutoNum type="arabicPeriod"/>
            </a:pPr>
            <a:r>
              <a:rPr lang="pl-PL" sz="4000" b="1" dirty="0">
                <a:solidFill>
                  <a:srgbClr val="FF0000"/>
                </a:solidFill>
              </a:rPr>
              <a:t>Szynka </a:t>
            </a:r>
            <a:r>
              <a:rPr lang="pl-PL" sz="4000" b="1" dirty="0" smtClean="0">
                <a:solidFill>
                  <a:srgbClr val="FF0000"/>
                </a:solidFill>
              </a:rPr>
              <a:t>drobiowa</a:t>
            </a:r>
            <a:endParaRPr lang="pl-PL" sz="4000" b="1" dirty="0">
              <a:solidFill>
                <a:srgbClr val="FF0000"/>
              </a:solidFill>
            </a:endParaRPr>
          </a:p>
          <a:p>
            <a:pPr marL="514350" indent="-514350">
              <a:buAutoNum type="arabicPeriod"/>
            </a:pPr>
            <a:r>
              <a:rPr lang="pl-PL" sz="4000" dirty="0"/>
              <a:t>Cukier </a:t>
            </a:r>
            <a:r>
              <a:rPr lang="pl-PL" sz="4000" dirty="0" smtClean="0"/>
              <a:t>biały</a:t>
            </a:r>
            <a:endParaRPr lang="pl-PL" sz="4000" dirty="0"/>
          </a:p>
          <a:p>
            <a:pPr marL="514350" indent="-514350">
              <a:buAutoNum type="arabicPeriod"/>
            </a:pPr>
            <a:r>
              <a:rPr lang="pl-PL" sz="4000" dirty="0"/>
              <a:t>Olej </a:t>
            </a:r>
            <a:r>
              <a:rPr lang="pl-PL" sz="4000" dirty="0" smtClean="0"/>
              <a:t>rzepakowy</a:t>
            </a:r>
            <a:endParaRPr lang="pl-PL" sz="4000" dirty="0"/>
          </a:p>
          <a:p>
            <a:pPr marL="514350" indent="-514350">
              <a:buAutoNum type="arabicPeriod"/>
            </a:pPr>
            <a:r>
              <a:rPr lang="pl-PL" sz="4000" dirty="0"/>
              <a:t>Ser podpuszczkowy </a:t>
            </a:r>
            <a:r>
              <a:rPr lang="pl-PL" sz="4000" dirty="0" smtClean="0"/>
              <a:t>dojrzewający</a:t>
            </a:r>
          </a:p>
          <a:p>
            <a:pPr marL="514350" indent="-514350">
              <a:buAutoNum type="arabicPeriod"/>
            </a:pPr>
            <a:r>
              <a:rPr lang="pl-PL" sz="4000" b="1" dirty="0" smtClean="0">
                <a:solidFill>
                  <a:srgbClr val="FF0000"/>
                </a:solidFill>
              </a:rPr>
              <a:t>Pasztet wieprzowy </a:t>
            </a:r>
          </a:p>
          <a:p>
            <a:pPr marL="514350" indent="-514350">
              <a:buAutoNum type="arabicPeriod"/>
            </a:pPr>
            <a:r>
              <a:rPr lang="pl-PL" sz="4000" b="1" dirty="0" smtClean="0">
                <a:solidFill>
                  <a:srgbClr val="FF0000"/>
                </a:solidFill>
              </a:rPr>
              <a:t> Szynka wieprzowa </a:t>
            </a:r>
            <a:endParaRPr lang="pl-PL" sz="4000" b="1" dirty="0">
              <a:solidFill>
                <a:srgbClr val="FF0000"/>
              </a:solidFill>
            </a:endParaRPr>
          </a:p>
          <a:p>
            <a:endParaRPr lang="pl-PL" dirty="0"/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0606" y="5048437"/>
            <a:ext cx="1600312" cy="9629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4453" y="6182517"/>
            <a:ext cx="2032617" cy="4856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0822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/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94"/>
          <a:stretch/>
        </p:blipFill>
        <p:spPr>
          <a:xfrm>
            <a:off x="0" y="3166262"/>
            <a:ext cx="12192000" cy="3691738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37000"/>
              </a:srgbClr>
            </a:outerShdw>
          </a:effec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600" b="1" dirty="0"/>
              <a:t>Podprogram 2017 </a:t>
            </a:r>
            <a:r>
              <a:rPr lang="pl-PL" sz="3600" dirty="0"/>
              <a:t>trwał 11 miesięcy od sierpnia 2017 roku do czerwca 2018 roku</a:t>
            </a:r>
          </a:p>
        </p:txBody>
      </p:sp>
      <p:graphicFrame>
        <p:nvGraphicFramePr>
          <p:cNvPr id="8" name="Symbol zastępczy zawartości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074171506"/>
              </p:ext>
            </p:extLst>
          </p:nvPr>
        </p:nvGraphicFramePr>
        <p:xfrm>
          <a:off x="1056958" y="1690688"/>
          <a:ext cx="10364877" cy="1202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4959">
                  <a:extLst>
                    <a:ext uri="{9D8B030D-6E8A-4147-A177-3AD203B41FA5}">
                      <a16:colId xmlns:a16="http://schemas.microsoft.com/office/drawing/2014/main" val="3466969003"/>
                    </a:ext>
                  </a:extLst>
                </a:gridCol>
                <a:gridCol w="3454959">
                  <a:extLst>
                    <a:ext uri="{9D8B030D-6E8A-4147-A177-3AD203B41FA5}">
                      <a16:colId xmlns:a16="http://schemas.microsoft.com/office/drawing/2014/main" val="3447042693"/>
                    </a:ext>
                  </a:extLst>
                </a:gridCol>
                <a:gridCol w="3454959">
                  <a:extLst>
                    <a:ext uri="{9D8B030D-6E8A-4147-A177-3AD203B41FA5}">
                      <a16:colId xmlns:a16="http://schemas.microsoft.com/office/drawing/2014/main" val="587024657"/>
                    </a:ext>
                  </a:extLst>
                </a:gridCol>
              </a:tblGrid>
              <a:tr h="647563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Liczba</a:t>
                      </a:r>
                      <a:r>
                        <a:rPr lang="pl-PL" baseline="0" dirty="0" smtClean="0"/>
                        <a:t> Organizacji Partnerskich (</a:t>
                      </a:r>
                      <a:r>
                        <a:rPr lang="pl-PL" baseline="0" dirty="0" err="1" smtClean="0"/>
                        <a:t>OPL</a:t>
                      </a:r>
                      <a:r>
                        <a:rPr lang="pl-PL" baseline="0" dirty="0" smtClean="0"/>
                        <a:t>)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Liczba</a:t>
                      </a:r>
                      <a:r>
                        <a:rPr lang="pl-PL" baseline="0" dirty="0" smtClean="0"/>
                        <a:t> beneficjentów korzystających z PO </a:t>
                      </a:r>
                      <a:r>
                        <a:rPr lang="pl-PL" baseline="0" dirty="0" err="1" smtClean="0"/>
                        <a:t>PŻ</a:t>
                      </a:r>
                      <a:r>
                        <a:rPr lang="pl-PL" baseline="0" dirty="0" smtClean="0"/>
                        <a:t> 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Ilość przekazanej żywności [t]</a:t>
                      </a:r>
                      <a:endParaRPr lang="pl-PL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6378210"/>
                  </a:ext>
                </a:extLst>
              </a:tr>
              <a:tr h="554977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136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76 368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3 385</a:t>
                      </a:r>
                      <a:endParaRPr lang="pl-PL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6176004"/>
                  </a:ext>
                </a:extLst>
              </a:tr>
            </a:tbl>
          </a:graphicData>
        </a:graphic>
      </p:graphicFrame>
      <p:sp>
        <p:nvSpPr>
          <p:cNvPr id="6" name="Symbol zastępczy tekstu 5"/>
          <p:cNvSpPr>
            <a:spLocks noGrp="1"/>
          </p:cNvSpPr>
          <p:nvPr>
            <p:ph type="body" sz="quarter" idx="3"/>
          </p:nvPr>
        </p:nvSpPr>
        <p:spPr>
          <a:xfrm>
            <a:off x="693964" y="3181350"/>
            <a:ext cx="5981156" cy="868136"/>
          </a:xfrm>
        </p:spPr>
        <p:txBody>
          <a:bodyPr/>
          <a:lstStyle/>
          <a:p>
            <a:r>
              <a:rPr lang="pl-PL" dirty="0"/>
              <a:t>Zestaw artykułów w paczce żywnościowej:</a:t>
            </a:r>
          </a:p>
          <a:p>
            <a:endParaRPr lang="pl-PL" dirty="0"/>
          </a:p>
        </p:txBody>
      </p:sp>
      <p:sp>
        <p:nvSpPr>
          <p:cNvPr id="7" name="Symbol zastępczy zawartości 6"/>
          <p:cNvSpPr>
            <a:spLocks noGrp="1"/>
          </p:cNvSpPr>
          <p:nvPr>
            <p:ph sz="quarter" idx="4"/>
          </p:nvPr>
        </p:nvSpPr>
        <p:spPr>
          <a:xfrm>
            <a:off x="552405" y="3876677"/>
            <a:ext cx="11373984" cy="2354307"/>
          </a:xfrm>
        </p:spPr>
        <p:txBody>
          <a:bodyPr numCol="3">
            <a:normAutofit fontScale="2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pl-PL" sz="6400" dirty="0" smtClean="0"/>
              <a:t>Groszek z marchewką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6400" dirty="0" smtClean="0"/>
              <a:t>Fasola biała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6400" dirty="0" smtClean="0"/>
              <a:t>Koncentrat pomidorowy 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6400" b="1" dirty="0" smtClean="0">
                <a:solidFill>
                  <a:srgbClr val="FF0000"/>
                </a:solidFill>
              </a:rPr>
              <a:t>Buraczki wiórki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6400" b="1" dirty="0" smtClean="0">
                <a:solidFill>
                  <a:srgbClr val="FF0000"/>
                </a:solidFill>
              </a:rPr>
              <a:t>Powidła śliwkowe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6400" dirty="0" smtClean="0"/>
              <a:t>Makaron jajeczny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6400" dirty="0" smtClean="0"/>
              <a:t>Makaron kukurydziany bezglutenowy 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6400" dirty="0" smtClean="0"/>
              <a:t>Ryż biały 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6400" b="1" dirty="0" smtClean="0">
                <a:solidFill>
                  <a:srgbClr val="FF0000"/>
                </a:solidFill>
              </a:rPr>
              <a:t>Kasza gryczana 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6400" dirty="0" smtClean="0"/>
              <a:t>Herbatniki maślane 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6400" dirty="0" smtClean="0"/>
              <a:t>Mleko </a:t>
            </a:r>
            <a:r>
              <a:rPr lang="pl-PL" sz="6400" dirty="0" err="1" smtClean="0"/>
              <a:t>UHT</a:t>
            </a:r>
            <a:r>
              <a:rPr lang="pl-PL" sz="6400" dirty="0" smtClean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6400" dirty="0" smtClean="0"/>
              <a:t>Ser podpuszczkowy dojrzewający 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6400" dirty="0" smtClean="0"/>
              <a:t>Gulasz wieprzowy z warzywami 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6400" dirty="0" smtClean="0"/>
              <a:t>Szynka drobiowa 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6400" dirty="0" smtClean="0"/>
              <a:t>Szynka wieprzowa mielona 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6400" dirty="0" smtClean="0"/>
              <a:t>Pasztet wieprzowy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6400" dirty="0" smtClean="0"/>
              <a:t>Filet z makreli w oleju 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6400" dirty="0" smtClean="0"/>
              <a:t>Cukier biały 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6400" dirty="0" smtClean="0"/>
              <a:t>Olej rzepakowy 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6400" b="1" dirty="0" smtClean="0">
                <a:solidFill>
                  <a:srgbClr val="FF0000"/>
                </a:solidFill>
              </a:rPr>
              <a:t>Kabanosy wieprzowe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6400" b="1" dirty="0" smtClean="0">
                <a:solidFill>
                  <a:srgbClr val="FF0000"/>
                </a:solidFill>
              </a:rPr>
              <a:t>Miód wielokwiatowy 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7237" y="5689393"/>
            <a:ext cx="1800066" cy="10831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6436" y="6020826"/>
            <a:ext cx="1759086" cy="420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867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/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94"/>
          <a:stretch/>
        </p:blipFill>
        <p:spPr>
          <a:xfrm>
            <a:off x="0" y="3166262"/>
            <a:ext cx="12192000" cy="3691738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37000"/>
              </a:srgbClr>
            </a:outerShdw>
          </a:effec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600" b="1" dirty="0"/>
              <a:t>Podprogram </a:t>
            </a:r>
            <a:r>
              <a:rPr lang="pl-PL" sz="3600" b="1" dirty="0" smtClean="0"/>
              <a:t>2018 </a:t>
            </a:r>
            <a:r>
              <a:rPr lang="pl-PL" sz="3600" dirty="0"/>
              <a:t>trwał 9</a:t>
            </a:r>
            <a:r>
              <a:rPr lang="pl-PL" sz="3600" dirty="0" smtClean="0"/>
              <a:t> </a:t>
            </a:r>
            <a:r>
              <a:rPr lang="pl-PL" sz="3600" dirty="0"/>
              <a:t>miesięcy od </a:t>
            </a:r>
            <a:r>
              <a:rPr lang="pl-PL" sz="3600" dirty="0" smtClean="0"/>
              <a:t>października 2018 roku </a:t>
            </a:r>
            <a:r>
              <a:rPr lang="pl-PL" sz="3600" dirty="0"/>
              <a:t>do czerwca </a:t>
            </a:r>
            <a:r>
              <a:rPr lang="pl-PL" sz="3600" dirty="0" smtClean="0"/>
              <a:t>2019 </a:t>
            </a:r>
            <a:r>
              <a:rPr lang="pl-PL" sz="3600" dirty="0"/>
              <a:t>roku</a:t>
            </a:r>
          </a:p>
        </p:txBody>
      </p:sp>
      <p:graphicFrame>
        <p:nvGraphicFramePr>
          <p:cNvPr id="8" name="Symbol zastępczy zawartości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251240225"/>
              </p:ext>
            </p:extLst>
          </p:nvPr>
        </p:nvGraphicFramePr>
        <p:xfrm>
          <a:off x="1056958" y="1690688"/>
          <a:ext cx="10364877" cy="1202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4959">
                  <a:extLst>
                    <a:ext uri="{9D8B030D-6E8A-4147-A177-3AD203B41FA5}">
                      <a16:colId xmlns:a16="http://schemas.microsoft.com/office/drawing/2014/main" val="3466969003"/>
                    </a:ext>
                  </a:extLst>
                </a:gridCol>
                <a:gridCol w="3454959">
                  <a:extLst>
                    <a:ext uri="{9D8B030D-6E8A-4147-A177-3AD203B41FA5}">
                      <a16:colId xmlns:a16="http://schemas.microsoft.com/office/drawing/2014/main" val="3447042693"/>
                    </a:ext>
                  </a:extLst>
                </a:gridCol>
                <a:gridCol w="3454959">
                  <a:extLst>
                    <a:ext uri="{9D8B030D-6E8A-4147-A177-3AD203B41FA5}">
                      <a16:colId xmlns:a16="http://schemas.microsoft.com/office/drawing/2014/main" val="587024657"/>
                    </a:ext>
                  </a:extLst>
                </a:gridCol>
              </a:tblGrid>
              <a:tr h="647563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Liczba</a:t>
                      </a:r>
                      <a:r>
                        <a:rPr lang="pl-PL" baseline="0" dirty="0" smtClean="0"/>
                        <a:t> Organizacji Partnerskich (</a:t>
                      </a:r>
                      <a:r>
                        <a:rPr lang="pl-PL" baseline="0" dirty="0" err="1" smtClean="0"/>
                        <a:t>OPL</a:t>
                      </a:r>
                      <a:r>
                        <a:rPr lang="pl-PL" baseline="0" dirty="0" smtClean="0"/>
                        <a:t>)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Liczba</a:t>
                      </a:r>
                      <a:r>
                        <a:rPr lang="pl-PL" baseline="0" dirty="0" smtClean="0"/>
                        <a:t> beneficjentów korzystających z PO </a:t>
                      </a:r>
                      <a:r>
                        <a:rPr lang="pl-PL" baseline="0" dirty="0" err="1" smtClean="0"/>
                        <a:t>PŻ</a:t>
                      </a:r>
                      <a:r>
                        <a:rPr lang="pl-PL" baseline="0" dirty="0" smtClean="0"/>
                        <a:t> 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Ilość przekazanej żywności [t]</a:t>
                      </a:r>
                      <a:endParaRPr lang="pl-PL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6378210"/>
                  </a:ext>
                </a:extLst>
              </a:tr>
              <a:tr h="554977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140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78 769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3 492</a:t>
                      </a:r>
                      <a:endParaRPr lang="pl-PL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6176004"/>
                  </a:ext>
                </a:extLst>
              </a:tr>
            </a:tbl>
          </a:graphicData>
        </a:graphic>
      </p:graphicFrame>
      <p:sp>
        <p:nvSpPr>
          <p:cNvPr id="6" name="Symbol zastępczy tekstu 5"/>
          <p:cNvSpPr>
            <a:spLocks noGrp="1"/>
          </p:cNvSpPr>
          <p:nvPr>
            <p:ph type="body" sz="quarter" idx="3"/>
          </p:nvPr>
        </p:nvSpPr>
        <p:spPr>
          <a:xfrm>
            <a:off x="693964" y="3181350"/>
            <a:ext cx="5981156" cy="868136"/>
          </a:xfrm>
        </p:spPr>
        <p:txBody>
          <a:bodyPr/>
          <a:lstStyle/>
          <a:p>
            <a:r>
              <a:rPr lang="pl-PL" dirty="0"/>
              <a:t>Zestaw artykułów w paczce żywnościowej:</a:t>
            </a:r>
          </a:p>
          <a:p>
            <a:endParaRPr lang="pl-PL" dirty="0"/>
          </a:p>
        </p:txBody>
      </p:sp>
      <p:sp>
        <p:nvSpPr>
          <p:cNvPr id="7" name="Symbol zastępczy zawartości 6"/>
          <p:cNvSpPr>
            <a:spLocks noGrp="1"/>
          </p:cNvSpPr>
          <p:nvPr>
            <p:ph sz="quarter" idx="4"/>
          </p:nvPr>
        </p:nvSpPr>
        <p:spPr>
          <a:xfrm>
            <a:off x="552405" y="3876677"/>
            <a:ext cx="11373984" cy="2354307"/>
          </a:xfrm>
        </p:spPr>
        <p:txBody>
          <a:bodyPr numCol="3">
            <a:normAutofit fontScale="2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pl-PL" sz="6400" dirty="0"/>
              <a:t>Groszek z marchewką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6400" dirty="0"/>
              <a:t>Fasola biała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6400" dirty="0"/>
              <a:t>Koncentrat pomidorowy 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6400" dirty="0"/>
              <a:t>Buraczki wiórki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6400" dirty="0"/>
              <a:t>Powidła śliwkowe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6400" dirty="0"/>
              <a:t>Makaron jajeczny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6400" dirty="0"/>
              <a:t>Makaron kukurydziany bezglutenowy 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6400" dirty="0"/>
              <a:t>Ryż biały 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6400" dirty="0"/>
              <a:t>Kasza gryczana 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6400" dirty="0"/>
              <a:t>Herbatniki maślane 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6400" dirty="0"/>
              <a:t>Mleko </a:t>
            </a:r>
            <a:r>
              <a:rPr lang="pl-PL" sz="6400" dirty="0" err="1"/>
              <a:t>UHT</a:t>
            </a:r>
            <a:r>
              <a:rPr lang="pl-PL" sz="64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6400" dirty="0"/>
              <a:t>Ser podpuszczkowy dojrzewający 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6400" dirty="0"/>
              <a:t>Gulasz wieprzowy z warzywami 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6400" dirty="0"/>
              <a:t>Szynka drobiowa 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6400" dirty="0"/>
              <a:t>Szynka wieprzowa mielona 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6400" dirty="0"/>
              <a:t>Pasztet wieprzowy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6400" dirty="0"/>
              <a:t>Filet z makreli w oleju 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6400" dirty="0"/>
              <a:t>Cukier biały 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6400" dirty="0"/>
              <a:t>Olej rzepakowy 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6400" dirty="0"/>
              <a:t>Kabanosy wieprzowe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6400" dirty="0"/>
              <a:t>Miód wielokwiatowy 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7237" y="5689393"/>
            <a:ext cx="1800066" cy="10831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6436" y="6020826"/>
            <a:ext cx="1759086" cy="420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2185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94"/>
          <a:stretch/>
        </p:blipFill>
        <p:spPr>
          <a:xfrm>
            <a:off x="0" y="3166262"/>
            <a:ext cx="12192000" cy="3691738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37000"/>
              </a:srgbClr>
            </a:outerShdw>
          </a:effec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Podprogram 2019 </a:t>
            </a:r>
            <a:r>
              <a:rPr lang="pl-PL" dirty="0" smtClean="0"/>
              <a:t>– zestaw artykułów</a:t>
            </a:r>
            <a:br>
              <a:rPr lang="pl-PL" dirty="0" smtClean="0"/>
            </a:br>
            <a:r>
              <a:rPr lang="pl-PL" dirty="0" smtClean="0"/>
              <a:t> w paczce żywnościowej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07570" y="2560319"/>
            <a:ext cx="11062063" cy="3370218"/>
          </a:xfrm>
        </p:spPr>
        <p:txBody>
          <a:bodyPr numCol="2">
            <a:normAutofit/>
          </a:bodyPr>
          <a:lstStyle/>
          <a:p>
            <a:pPr marL="914400" lvl="1" indent="-457200">
              <a:buAutoNum type="arabicPeriod"/>
            </a:pPr>
            <a:r>
              <a:rPr lang="pl-PL" sz="1800" dirty="0" smtClean="0"/>
              <a:t>Groszek z marchewką </a:t>
            </a:r>
          </a:p>
          <a:p>
            <a:pPr marL="914400" lvl="1" indent="-457200">
              <a:buAutoNum type="arabicPeriod"/>
            </a:pPr>
            <a:r>
              <a:rPr lang="pl-PL" sz="1800" dirty="0" smtClean="0"/>
              <a:t>Fasola biała </a:t>
            </a:r>
          </a:p>
          <a:p>
            <a:pPr marL="914400" lvl="1" indent="-457200">
              <a:buAutoNum type="arabicPeriod"/>
            </a:pPr>
            <a:r>
              <a:rPr lang="pl-PL" sz="1800" dirty="0" smtClean="0"/>
              <a:t>Koncentrat pomidorowy </a:t>
            </a:r>
          </a:p>
          <a:p>
            <a:pPr marL="914400" lvl="1" indent="-457200">
              <a:buAutoNum type="arabicPeriod"/>
            </a:pPr>
            <a:r>
              <a:rPr lang="pl-PL" sz="1800" dirty="0" smtClean="0"/>
              <a:t>Buraczki wiórki </a:t>
            </a:r>
          </a:p>
          <a:p>
            <a:pPr marL="914400" lvl="1" indent="-457200">
              <a:buAutoNum type="arabicPeriod"/>
            </a:pPr>
            <a:r>
              <a:rPr lang="pl-PL" sz="1800" dirty="0" smtClean="0"/>
              <a:t>Powidła śliwkowe </a:t>
            </a:r>
          </a:p>
          <a:p>
            <a:pPr marL="914400" lvl="1" indent="-457200">
              <a:buAutoNum type="arabicPeriod"/>
            </a:pPr>
            <a:r>
              <a:rPr lang="pl-PL" sz="1800" b="1" dirty="0" smtClean="0">
                <a:solidFill>
                  <a:srgbClr val="FF0000"/>
                </a:solidFill>
              </a:rPr>
              <a:t>Sok jabłkowy</a:t>
            </a:r>
          </a:p>
          <a:p>
            <a:pPr marL="914400" lvl="1" indent="-457200">
              <a:buAutoNum type="arabicPeriod"/>
            </a:pPr>
            <a:r>
              <a:rPr lang="pl-PL" sz="1800" dirty="0" smtClean="0"/>
              <a:t>Makaron jajeczny</a:t>
            </a:r>
          </a:p>
          <a:p>
            <a:pPr marL="914400" lvl="1" indent="-457200">
              <a:buAutoNum type="arabicPeriod"/>
            </a:pPr>
            <a:r>
              <a:rPr lang="pl-PL" sz="1800" dirty="0" smtClean="0"/>
              <a:t>Makaron kukurydziany bezglutenowy </a:t>
            </a:r>
          </a:p>
          <a:p>
            <a:pPr marL="914400" lvl="1" indent="-457200">
              <a:buAutoNum type="arabicPeriod"/>
            </a:pPr>
            <a:r>
              <a:rPr lang="pl-PL" sz="1800" dirty="0" smtClean="0"/>
              <a:t>Ryż biały </a:t>
            </a:r>
          </a:p>
          <a:p>
            <a:pPr marL="914400" lvl="1" indent="-457200">
              <a:buAutoNum type="arabicPeriod"/>
            </a:pPr>
            <a:r>
              <a:rPr lang="pl-PL" sz="1800" dirty="0" smtClean="0"/>
              <a:t>Kasza gryczana</a:t>
            </a:r>
          </a:p>
          <a:p>
            <a:pPr marL="914400" lvl="1" indent="-457200">
              <a:buAutoNum type="arabicPeriod"/>
            </a:pPr>
            <a:r>
              <a:rPr lang="pl-PL" sz="1800" dirty="0" smtClean="0"/>
              <a:t>Herbatniki maślane </a:t>
            </a:r>
          </a:p>
          <a:p>
            <a:pPr marL="914400" lvl="1" indent="-457200">
              <a:buAutoNum type="arabicPeriod"/>
            </a:pPr>
            <a:r>
              <a:rPr lang="pl-PL" sz="1800" dirty="0" smtClean="0"/>
              <a:t>Mleko </a:t>
            </a:r>
            <a:r>
              <a:rPr lang="pl-PL" sz="1800" dirty="0" err="1" smtClean="0"/>
              <a:t>UHT</a:t>
            </a:r>
            <a:r>
              <a:rPr lang="pl-PL" sz="1800" dirty="0" smtClean="0"/>
              <a:t> </a:t>
            </a:r>
          </a:p>
          <a:p>
            <a:pPr marL="914400" lvl="1" indent="-457200">
              <a:buAutoNum type="arabicPeriod"/>
            </a:pPr>
            <a:r>
              <a:rPr lang="pl-PL" sz="1800" dirty="0" smtClean="0"/>
              <a:t>Ser podpuszczkowy dojrzewający</a:t>
            </a:r>
          </a:p>
          <a:p>
            <a:pPr marL="914400" lvl="1" indent="-457200">
              <a:buAutoNum type="arabicPeriod"/>
            </a:pPr>
            <a:r>
              <a:rPr lang="pl-PL" sz="1800" dirty="0" smtClean="0"/>
              <a:t>Szynka drobiowa </a:t>
            </a:r>
          </a:p>
          <a:p>
            <a:pPr marL="914400" lvl="1" indent="-457200">
              <a:buAutoNum type="arabicPeriod"/>
            </a:pPr>
            <a:r>
              <a:rPr lang="pl-PL" sz="1800" dirty="0" smtClean="0"/>
              <a:t>Szynka wieprzowa mielona </a:t>
            </a:r>
          </a:p>
          <a:p>
            <a:pPr marL="914400" lvl="1" indent="-457200">
              <a:buAutoNum type="arabicPeriod"/>
            </a:pPr>
            <a:r>
              <a:rPr lang="pl-PL" sz="1800" dirty="0" smtClean="0"/>
              <a:t>Pasztet wieprzowy </a:t>
            </a:r>
          </a:p>
          <a:p>
            <a:pPr marL="914400" lvl="1" indent="-457200">
              <a:buAutoNum type="arabicPeriod"/>
            </a:pPr>
            <a:r>
              <a:rPr lang="pl-PL" sz="1800" dirty="0" smtClean="0"/>
              <a:t>Filet z makreli w oleju </a:t>
            </a:r>
          </a:p>
          <a:p>
            <a:pPr marL="914400" lvl="1" indent="-457200">
              <a:buAutoNum type="arabicPeriod"/>
            </a:pPr>
            <a:r>
              <a:rPr lang="pl-PL" sz="1800" dirty="0" smtClean="0"/>
              <a:t>Cukier biały</a:t>
            </a:r>
          </a:p>
          <a:p>
            <a:pPr marL="914400" lvl="1" indent="-457200">
              <a:buAutoNum type="arabicPeriod"/>
            </a:pPr>
            <a:r>
              <a:rPr lang="pl-PL" sz="1800" dirty="0" smtClean="0"/>
              <a:t>Olej rzepakowy </a:t>
            </a:r>
          </a:p>
          <a:p>
            <a:pPr marL="914400" lvl="1" indent="-457200">
              <a:buAutoNum type="arabicPeriod"/>
            </a:pPr>
            <a:r>
              <a:rPr lang="pl-PL" sz="1800" dirty="0"/>
              <a:t>Gołąbki w sosie pomidorowym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0479" y="5757218"/>
            <a:ext cx="1733212" cy="1042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5985" y="6087291"/>
            <a:ext cx="1995386" cy="4767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23879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/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94"/>
          <a:stretch/>
        </p:blipFill>
        <p:spPr>
          <a:xfrm>
            <a:off x="0" y="3166262"/>
            <a:ext cx="12192000" cy="3691738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37000"/>
              </a:srgbClr>
            </a:outerShdw>
          </a:effec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42665" y="693295"/>
            <a:ext cx="10515600" cy="977174"/>
          </a:xfrm>
        </p:spPr>
        <p:txBody>
          <a:bodyPr>
            <a:normAutofit/>
          </a:bodyPr>
          <a:lstStyle/>
          <a:p>
            <a:pPr algn="ctr"/>
            <a:r>
              <a:rPr lang="pl-PL" sz="2800" b="1" dirty="0" smtClean="0"/>
              <a:t>KTO JEST BENEFICJENTEM PO </a:t>
            </a:r>
            <a:r>
              <a:rPr lang="pl-PL" sz="2800" b="1" dirty="0" err="1" smtClean="0"/>
              <a:t>PŻ</a:t>
            </a:r>
            <a:r>
              <a:rPr lang="pl-PL" sz="2800" b="1" dirty="0" smtClean="0"/>
              <a:t> 2014 - 2020</a:t>
            </a:r>
            <a:endParaRPr lang="pl-PL" sz="2800" b="1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838200" y="1532476"/>
            <a:ext cx="10515600" cy="1649095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lnSpc>
                <a:spcPct val="170000"/>
              </a:lnSpc>
              <a:buNone/>
            </a:pPr>
            <a:r>
              <a:rPr lang="pl-PL" dirty="0" smtClean="0"/>
              <a:t>Osoby i rodziny znajdujące się w trudnej sytuacji życiowej, spełniające kryteria określone w art. 7 ustawy o </a:t>
            </a:r>
            <a:r>
              <a:rPr lang="pl-PL" dirty="0"/>
              <a:t>P</a:t>
            </a:r>
            <a:r>
              <a:rPr lang="pl-PL" dirty="0" smtClean="0"/>
              <a:t>omocy Społecznej i których dochód nie przekracza 200% kryterium dochodowego uprawniającego do skorzystania z pomocy społecznej. </a:t>
            </a:r>
          </a:p>
          <a:p>
            <a:pPr marL="0" indent="0">
              <a:buNone/>
            </a:pPr>
            <a:r>
              <a:rPr lang="pl-PL" dirty="0" smtClean="0"/>
              <a:t> </a:t>
            </a:r>
            <a:endParaRPr lang="pl-PL" dirty="0"/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1105794"/>
              </p:ext>
            </p:extLst>
          </p:nvPr>
        </p:nvGraphicFramePr>
        <p:xfrm>
          <a:off x="838200" y="3316060"/>
          <a:ext cx="10539548" cy="2993301"/>
        </p:xfrm>
        <a:graphic>
          <a:graphicData uri="http://schemas.openxmlformats.org/drawingml/2006/table">
            <a:tbl>
              <a:tblPr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tableStyleId>{BC89EF96-8CEA-46FF-86C4-4CE0E7609802}</a:tableStyleId>
              </a:tblPr>
              <a:tblGrid>
                <a:gridCol w="2234190">
                  <a:extLst>
                    <a:ext uri="{9D8B030D-6E8A-4147-A177-3AD203B41FA5}">
                      <a16:colId xmlns:a16="http://schemas.microsoft.com/office/drawing/2014/main" val="1139556436"/>
                    </a:ext>
                  </a:extLst>
                </a:gridCol>
                <a:gridCol w="1991344">
                  <a:extLst>
                    <a:ext uri="{9D8B030D-6E8A-4147-A177-3AD203B41FA5}">
                      <a16:colId xmlns:a16="http://schemas.microsoft.com/office/drawing/2014/main" val="3171310219"/>
                    </a:ext>
                  </a:extLst>
                </a:gridCol>
                <a:gridCol w="2015628">
                  <a:extLst>
                    <a:ext uri="{9D8B030D-6E8A-4147-A177-3AD203B41FA5}">
                      <a16:colId xmlns:a16="http://schemas.microsoft.com/office/drawing/2014/main" val="703492155"/>
                    </a:ext>
                  </a:extLst>
                </a:gridCol>
                <a:gridCol w="2039912">
                  <a:extLst>
                    <a:ext uri="{9D8B030D-6E8A-4147-A177-3AD203B41FA5}">
                      <a16:colId xmlns:a16="http://schemas.microsoft.com/office/drawing/2014/main" val="2470411810"/>
                    </a:ext>
                  </a:extLst>
                </a:gridCol>
                <a:gridCol w="2258474">
                  <a:extLst>
                    <a:ext uri="{9D8B030D-6E8A-4147-A177-3AD203B41FA5}">
                      <a16:colId xmlns:a16="http://schemas.microsoft.com/office/drawing/2014/main" val="2663723366"/>
                    </a:ext>
                  </a:extLst>
                </a:gridCol>
              </a:tblGrid>
              <a:tr h="1469899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pl-PL" sz="1600" u="none" strike="noStrike" dirty="0">
                          <a:effectLst/>
                        </a:rPr>
                        <a:t> 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89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pl-PL" sz="1800" b="1" u="none" strike="noStrike" dirty="0">
                          <a:effectLst/>
                        </a:rPr>
                        <a:t>100%</a:t>
                      </a:r>
                      <a:br>
                        <a:rPr lang="pl-PL" sz="1800" b="1" u="none" strike="noStrike" dirty="0">
                          <a:effectLst/>
                        </a:rPr>
                      </a:br>
                      <a:r>
                        <a:rPr lang="pl-PL" sz="1800" b="1" u="none" strike="noStrike" dirty="0">
                          <a:effectLst/>
                        </a:rPr>
                        <a:t>od 01.10.2014 r.</a:t>
                      </a:r>
                      <a:br>
                        <a:rPr lang="pl-PL" sz="1800" b="1" u="none" strike="noStrike" dirty="0">
                          <a:effectLst/>
                        </a:rPr>
                      </a:br>
                      <a:r>
                        <a:rPr lang="pl-PL" sz="1800" b="1" u="none" strike="noStrike" dirty="0">
                          <a:effectLst/>
                        </a:rPr>
                        <a:t>[zł] </a:t>
                      </a:r>
                      <a:endParaRPr lang="pl-PL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89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pl-PL" sz="1800" b="1" u="none" strike="noStrike" dirty="0">
                          <a:effectLst/>
                        </a:rPr>
                        <a:t>150%</a:t>
                      </a:r>
                      <a:br>
                        <a:rPr lang="pl-PL" sz="1800" b="1" u="none" strike="noStrike" dirty="0">
                          <a:effectLst/>
                        </a:rPr>
                      </a:br>
                      <a:r>
                        <a:rPr lang="pl-PL" sz="1800" b="1" u="none" strike="noStrike" dirty="0">
                          <a:effectLst/>
                        </a:rPr>
                        <a:t>od 01.10.2015 r.</a:t>
                      </a:r>
                      <a:br>
                        <a:rPr lang="pl-PL" sz="1800" b="1" u="none" strike="noStrike" dirty="0">
                          <a:effectLst/>
                        </a:rPr>
                      </a:br>
                      <a:r>
                        <a:rPr lang="pl-PL" sz="1800" b="1" u="none" strike="noStrike" dirty="0">
                          <a:effectLst/>
                        </a:rPr>
                        <a:t>[zł] </a:t>
                      </a:r>
                      <a:endParaRPr lang="pl-PL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89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pl-PL" sz="1800" b="1" u="none" strike="noStrike" dirty="0">
                          <a:effectLst/>
                        </a:rPr>
                        <a:t>200%</a:t>
                      </a:r>
                      <a:br>
                        <a:rPr lang="pl-PL" sz="1800" b="1" u="none" strike="noStrike" dirty="0">
                          <a:effectLst/>
                        </a:rPr>
                      </a:br>
                      <a:r>
                        <a:rPr lang="pl-PL" sz="1800" b="1" u="none" strike="noStrike" dirty="0">
                          <a:effectLst/>
                        </a:rPr>
                        <a:t>od 01.01.2017 r.</a:t>
                      </a:r>
                      <a:br>
                        <a:rPr lang="pl-PL" sz="1800" b="1" u="none" strike="noStrike" dirty="0">
                          <a:effectLst/>
                        </a:rPr>
                      </a:br>
                      <a:r>
                        <a:rPr lang="pl-PL" sz="1800" b="1" u="none" strike="noStrike" dirty="0">
                          <a:effectLst/>
                        </a:rPr>
                        <a:t>[zł] </a:t>
                      </a:r>
                      <a:endParaRPr lang="pl-PL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89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pl-PL" sz="1800" b="1" u="none" strike="noStrike" dirty="0">
                          <a:effectLst/>
                        </a:rPr>
                        <a:t>200% </a:t>
                      </a:r>
                      <a:br>
                        <a:rPr lang="pl-PL" sz="1800" b="1" u="none" strike="noStrike" dirty="0">
                          <a:effectLst/>
                        </a:rPr>
                      </a:br>
                      <a:r>
                        <a:rPr lang="pl-PL" sz="1800" b="1" u="none" strike="noStrike" dirty="0">
                          <a:effectLst/>
                        </a:rPr>
                        <a:t>od 01.10.2018 r. </a:t>
                      </a:r>
                      <a:br>
                        <a:rPr lang="pl-PL" sz="1800" b="1" u="none" strike="noStrike" dirty="0">
                          <a:effectLst/>
                        </a:rPr>
                      </a:br>
                      <a:r>
                        <a:rPr lang="pl-PL" sz="1800" b="1" u="none" strike="noStrike" dirty="0">
                          <a:effectLst/>
                        </a:rPr>
                        <a:t>[zł]</a:t>
                      </a:r>
                      <a:endParaRPr lang="pl-PL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89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4755673"/>
                  </a:ext>
                </a:extLst>
              </a:tr>
              <a:tr h="761701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pl-PL" sz="2000" b="1" u="none" strike="noStrike" dirty="0">
                          <a:effectLst/>
                        </a:rPr>
                        <a:t>Osoba samotna</a:t>
                      </a:r>
                      <a:endParaRPr lang="pl-PL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89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pl-PL" sz="1800" u="none" strike="noStrike" dirty="0">
                          <a:effectLst/>
                        </a:rPr>
                        <a:t>643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89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pl-PL" sz="1800" u="none" strike="noStrike" dirty="0">
                          <a:effectLst/>
                        </a:rPr>
                        <a:t>951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89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pl-PL" sz="1800" u="none" strike="noStrike" dirty="0">
                          <a:effectLst/>
                        </a:rPr>
                        <a:t>1 268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89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pl-PL" sz="2000" b="1" u="none" strike="noStrike" dirty="0">
                          <a:effectLst/>
                        </a:rPr>
                        <a:t>1 402</a:t>
                      </a:r>
                      <a:endParaRPr lang="pl-PL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89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6975014"/>
                  </a:ext>
                </a:extLst>
              </a:tr>
              <a:tr h="761701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pl-PL" sz="2000" b="1" u="none" strike="noStrike" dirty="0">
                          <a:effectLst/>
                        </a:rPr>
                        <a:t>Osoba w rodzinie </a:t>
                      </a:r>
                      <a:endParaRPr lang="pl-PL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89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pl-PL" sz="1800" u="none" strike="noStrike">
                          <a:effectLst/>
                        </a:rPr>
                        <a:t>514</a:t>
                      </a:r>
                      <a:endParaRPr lang="pl-P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89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pl-PL" sz="1800" u="none" strike="noStrike">
                          <a:effectLst/>
                        </a:rPr>
                        <a:t>771</a:t>
                      </a:r>
                      <a:endParaRPr lang="pl-P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89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pl-PL" sz="1800" u="none" strike="noStrike" dirty="0">
                          <a:effectLst/>
                        </a:rPr>
                        <a:t>1 028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89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pl-PL" sz="2000" b="1" u="none" strike="noStrike" dirty="0">
                          <a:effectLst/>
                        </a:rPr>
                        <a:t>1 056</a:t>
                      </a:r>
                      <a:endParaRPr lang="pl-PL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89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6970"/>
                  </a:ext>
                </a:extLst>
              </a:tr>
            </a:tbl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985" y="109620"/>
            <a:ext cx="1939945" cy="1167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3591" y="109620"/>
            <a:ext cx="2524423" cy="6031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07756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94"/>
          <a:stretch/>
        </p:blipFill>
        <p:spPr>
          <a:xfrm>
            <a:off x="0" y="3166262"/>
            <a:ext cx="12192000" cy="3691738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37000"/>
              </a:srgbClr>
            </a:outerShdw>
          </a:effec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25137" y="196419"/>
            <a:ext cx="10515600" cy="1006476"/>
          </a:xfrm>
        </p:spPr>
        <p:txBody>
          <a:bodyPr>
            <a:normAutofit fontScale="90000"/>
          </a:bodyPr>
          <a:lstStyle/>
          <a:p>
            <a:pPr algn="ctr"/>
            <a:r>
              <a:rPr lang="pl-PL" sz="3600" dirty="0" smtClean="0"/>
              <a:t>Jakie Organizacje Partnerskie współpracują z Bankiem Żywności w Lublinie</a:t>
            </a:r>
            <a:endParaRPr lang="pl-PL" sz="3600" dirty="0"/>
          </a:p>
        </p:txBody>
      </p:sp>
      <p:graphicFrame>
        <p:nvGraphicFramePr>
          <p:cNvPr id="4" name="Wykres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0483167"/>
              </p:ext>
            </p:extLst>
          </p:nvPr>
        </p:nvGraphicFramePr>
        <p:xfrm>
          <a:off x="5907457" y="1202895"/>
          <a:ext cx="6060875" cy="29119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Wykres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5284182"/>
              </p:ext>
            </p:extLst>
          </p:nvPr>
        </p:nvGraphicFramePr>
        <p:xfrm>
          <a:off x="367206" y="3671298"/>
          <a:ext cx="5540251" cy="29254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Wykres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8807780"/>
              </p:ext>
            </p:extLst>
          </p:nvPr>
        </p:nvGraphicFramePr>
        <p:xfrm>
          <a:off x="4226856" y="3622984"/>
          <a:ext cx="5384652" cy="2690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Wykres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0039785"/>
              </p:ext>
            </p:extLst>
          </p:nvPr>
        </p:nvGraphicFramePr>
        <p:xfrm>
          <a:off x="0" y="1202895"/>
          <a:ext cx="7539644" cy="3147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1" name="Wykres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3473554"/>
              </p:ext>
            </p:extLst>
          </p:nvPr>
        </p:nvGraphicFramePr>
        <p:xfrm>
          <a:off x="7325508" y="3762420"/>
          <a:ext cx="478542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17678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/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94"/>
          <a:stretch/>
        </p:blipFill>
        <p:spPr>
          <a:xfrm>
            <a:off x="0" y="3166262"/>
            <a:ext cx="12192000" cy="3691738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37000"/>
              </a:srgbClr>
            </a:outerShdw>
          </a:effectLst>
        </p:spPr>
      </p:pic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642256" y="182245"/>
            <a:ext cx="10515600" cy="901972"/>
          </a:xfrm>
        </p:spPr>
        <p:txBody>
          <a:bodyPr>
            <a:noAutofit/>
          </a:bodyPr>
          <a:lstStyle/>
          <a:p>
            <a:pPr algn="ctr"/>
            <a:r>
              <a:rPr lang="pl-PL" sz="3600" b="1" dirty="0" smtClean="0"/>
              <a:t>EFEKTY</a:t>
            </a:r>
            <a:r>
              <a:rPr lang="pl-PL" sz="3600" dirty="0" smtClean="0"/>
              <a:t> PO </a:t>
            </a:r>
            <a:r>
              <a:rPr lang="pl-PL" sz="3600" dirty="0" err="1" smtClean="0"/>
              <a:t>PŻ</a:t>
            </a:r>
            <a:r>
              <a:rPr lang="pl-PL" sz="3600" dirty="0" smtClean="0"/>
              <a:t> 2014 – 2020 – Bank Żywności w Lublinie  </a:t>
            </a:r>
            <a:endParaRPr lang="pl-PL" sz="3600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1760763" y="1480641"/>
            <a:ext cx="8278586" cy="8699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1800" dirty="0" smtClean="0">
                <a:solidFill>
                  <a:sysClr val="windowText" lastClr="000000"/>
                </a:solidFill>
              </a:rPr>
              <a:t>Liczba Organizacji Partnerskich</a:t>
            </a:r>
            <a:r>
              <a:rPr lang="en-US" sz="1800" dirty="0" smtClean="0">
                <a:solidFill>
                  <a:sysClr val="windowText" lastClr="000000"/>
                </a:solidFill>
              </a:rPr>
              <a:t> </a:t>
            </a:r>
            <a:r>
              <a:rPr lang="en-US" sz="1800" dirty="0">
                <a:solidFill>
                  <a:sysClr val="windowText" lastClr="000000"/>
                </a:solidFill>
              </a:rPr>
              <a:t>(</a:t>
            </a:r>
            <a:r>
              <a:rPr lang="en-US" sz="1800" dirty="0" err="1">
                <a:solidFill>
                  <a:sysClr val="windowText" lastClr="000000"/>
                </a:solidFill>
              </a:rPr>
              <a:t>OPL</a:t>
            </a:r>
            <a:r>
              <a:rPr lang="en-US" sz="1800" dirty="0" smtClean="0">
                <a:solidFill>
                  <a:sysClr val="windowText" lastClr="000000"/>
                </a:solidFill>
              </a:rPr>
              <a:t>)</a:t>
            </a:r>
            <a:r>
              <a:rPr lang="pl-PL" sz="1800" dirty="0" smtClean="0">
                <a:solidFill>
                  <a:sysClr val="windowText" lastClr="000000"/>
                </a:solidFill>
              </a:rPr>
              <a:t> współpracujących z Bankiem Żywności w Lublinie w </a:t>
            </a:r>
            <a:r>
              <a:rPr lang="pl-PL" sz="1800" dirty="0">
                <a:solidFill>
                  <a:sysClr val="windowText" lastClr="000000"/>
                </a:solidFill>
              </a:rPr>
              <a:t>poszczególnych Podprogramach </a:t>
            </a:r>
            <a:endParaRPr lang="en-US" sz="1800" dirty="0">
              <a:solidFill>
                <a:sysClr val="windowText" lastClr="000000"/>
              </a:solidFill>
            </a:endParaRPr>
          </a:p>
          <a:p>
            <a:pPr algn="ctr"/>
            <a:endParaRPr lang="pl-PL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3145" y="5245011"/>
            <a:ext cx="1536250" cy="9244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6559" y="6217599"/>
            <a:ext cx="1669422" cy="398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10" name="Wykres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5190251"/>
              </p:ext>
            </p:extLst>
          </p:nvPr>
        </p:nvGraphicFramePr>
        <p:xfrm>
          <a:off x="1760762" y="2057400"/>
          <a:ext cx="8229777" cy="4112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863960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94"/>
          <a:stretch/>
        </p:blipFill>
        <p:spPr>
          <a:xfrm>
            <a:off x="0" y="3166262"/>
            <a:ext cx="12192000" cy="3691738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37000"/>
              </a:srgbClr>
            </a:outerShdw>
          </a:effec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2900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3600" dirty="0"/>
              <a:t>Liczba beneficjentów w Podprogramach 2014, 2015, 2016, </a:t>
            </a:r>
            <a:r>
              <a:rPr lang="pl-PL" sz="3600" dirty="0" smtClean="0"/>
              <a:t>2017, 2018 – Bank Żywności w Lublinie </a:t>
            </a:r>
            <a:endParaRPr lang="pl-PL" sz="3600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1330" y="5121679"/>
            <a:ext cx="1820046" cy="10952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6642" y="6291981"/>
            <a:ext cx="1669422" cy="398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9" name="Wykres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3913134"/>
              </p:ext>
            </p:extLst>
          </p:nvPr>
        </p:nvGraphicFramePr>
        <p:xfrm>
          <a:off x="1463040" y="1615589"/>
          <a:ext cx="8758290" cy="4676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40988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94"/>
          <a:stretch/>
        </p:blipFill>
        <p:spPr>
          <a:xfrm>
            <a:off x="0" y="3166262"/>
            <a:ext cx="12192000" cy="3691738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37000"/>
              </a:srgbClr>
            </a:outerShdw>
          </a:effectLst>
        </p:spPr>
      </p:pic>
      <p:graphicFrame>
        <p:nvGraphicFramePr>
          <p:cNvPr id="2" name="Wykres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0601005"/>
              </p:ext>
            </p:extLst>
          </p:nvPr>
        </p:nvGraphicFramePr>
        <p:xfrm>
          <a:off x="1288383" y="1522825"/>
          <a:ext cx="9121005" cy="49870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52696" y="143056"/>
            <a:ext cx="11495314" cy="1325563"/>
          </a:xfrm>
        </p:spPr>
        <p:txBody>
          <a:bodyPr>
            <a:normAutofit/>
          </a:bodyPr>
          <a:lstStyle/>
          <a:p>
            <a:pPr algn="ctr"/>
            <a:r>
              <a:rPr lang="pl-PL" sz="2800" dirty="0" smtClean="0"/>
              <a:t>Ilość przekazanej żywności [t] w Podprogramach 2014, 2015, 2016, 2017, 2018 – Bank Żywności w Lublinie   </a:t>
            </a:r>
            <a:endParaRPr lang="pl-PL" sz="28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9388" y="5082275"/>
            <a:ext cx="1671898" cy="10060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11864" y="6310399"/>
            <a:ext cx="1669422" cy="398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50347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94"/>
          <a:stretch/>
        </p:blipFill>
        <p:spPr>
          <a:xfrm>
            <a:off x="0" y="3166262"/>
            <a:ext cx="12192000" cy="3691738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37000"/>
              </a:srgbClr>
            </a:outerShdw>
          </a:effec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71797" y="12999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2800" dirty="0" smtClean="0">
                <a:latin typeface="+mn-lt"/>
              </a:rPr>
              <a:t>Działania Towarzyszące w Podprogramach 2015, 2016, 2017, 2018 – Bank Żywności w Lublinie </a:t>
            </a:r>
            <a:endParaRPr lang="pl-PL" sz="2800" dirty="0">
              <a:latin typeface="+mn-lt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9772" y="5109892"/>
            <a:ext cx="1669422" cy="10045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9772" y="6256147"/>
            <a:ext cx="1669422" cy="398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10" name="Wykres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1161533"/>
              </p:ext>
            </p:extLst>
          </p:nvPr>
        </p:nvGraphicFramePr>
        <p:xfrm>
          <a:off x="771797" y="1455557"/>
          <a:ext cx="9485169" cy="48005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99113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94"/>
          <a:stretch/>
        </p:blipFill>
        <p:spPr>
          <a:xfrm>
            <a:off x="0" y="3166262"/>
            <a:ext cx="12192000" cy="3691738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37000"/>
              </a:srgbClr>
            </a:outerShdw>
          </a:effec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25137" y="3043010"/>
            <a:ext cx="10515600" cy="1325563"/>
          </a:xfrm>
          <a:solidFill>
            <a:srgbClr val="F294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</a:bodyPr>
          <a:lstStyle/>
          <a:p>
            <a:pPr algn="ctr"/>
            <a:r>
              <a:rPr lang="pl-PL" sz="4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Dziękujemy za uwagę</a:t>
            </a:r>
            <a:endParaRPr lang="pl-PL" sz="4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112" y="256683"/>
            <a:ext cx="3002841" cy="18069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5634" y="467481"/>
            <a:ext cx="4468309" cy="10676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pole tekstowe 5"/>
          <p:cNvSpPr txBox="1"/>
          <p:nvPr/>
        </p:nvSpPr>
        <p:spPr>
          <a:xfrm>
            <a:off x="258113" y="5014307"/>
            <a:ext cx="11933887" cy="96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sz="2000" dirty="0" smtClean="0"/>
              <a:t>Prezentację przedstawił</a:t>
            </a:r>
            <a:endParaRPr lang="pl-PL" sz="2000" strike="sngStrike" dirty="0" smtClean="0"/>
          </a:p>
          <a:p>
            <a:pPr>
              <a:lnSpc>
                <a:spcPct val="150000"/>
              </a:lnSpc>
            </a:pPr>
            <a:r>
              <a:rPr lang="pl-PL" sz="2000" dirty="0" smtClean="0"/>
              <a:t>Prezentacja opracował Michał Jaśkiewicz– Fundacja Bank Żywności w Lublinie  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325925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Pomarańczowoczerwon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1103</TotalTime>
  <Words>661</Words>
  <Application>Microsoft Office PowerPoint</Application>
  <PresentationFormat>Panoramiczny</PresentationFormat>
  <Paragraphs>179</Paragraphs>
  <Slides>16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1" baseType="lpstr">
      <vt:lpstr>Arial</vt:lpstr>
      <vt:lpstr>Arial Rounded MT Bold</vt:lpstr>
      <vt:lpstr>Calibri</vt:lpstr>
      <vt:lpstr>Calibri Light</vt:lpstr>
      <vt:lpstr>Office Theme</vt:lpstr>
      <vt:lpstr>Prezentacja programu PowerPoint</vt:lpstr>
      <vt:lpstr>Prezentacja programu PowerPoint</vt:lpstr>
      <vt:lpstr>Prezentacja programu PowerPoint</vt:lpstr>
      <vt:lpstr>Podprogram 2014 trwał 3 miesiące, rozpoczął się w grudniu 2014 roku i zakończył w lutym 2015 roku</vt:lpstr>
      <vt:lpstr>Podprogram 2015 trwał 13 miesięcy od maja 2015 roku do czerwca 2016 roku</vt:lpstr>
      <vt:lpstr>Podprogram 2016 trwał 11 miesięcy od sierpnia 2016 roku do czerwca 2017</vt:lpstr>
      <vt:lpstr>Podprogram 2017 trwał 11 miesięcy od sierpnia 2017 roku do czerwca 2018 roku</vt:lpstr>
      <vt:lpstr>Podprogram 2018 trwał 9 miesięcy od października 2018 roku do czerwca 2019 roku</vt:lpstr>
      <vt:lpstr>Podprogram 2019 – zestaw artykułów  w paczce żywnościowej </vt:lpstr>
      <vt:lpstr>KTO JEST BENEFICJENTEM PO PŻ 2014 - 2020</vt:lpstr>
      <vt:lpstr>Jakie Organizacje Partnerskie współpracują z Bankiem Żywności w Lublinie</vt:lpstr>
      <vt:lpstr>EFEKTY PO PŻ 2014 – 2020 – Bank Żywności w Lublinie  </vt:lpstr>
      <vt:lpstr>Liczba beneficjentów w Podprogramach 2014, 2015, 2016, 2017, 2018 – Bank Żywności w Lublinie </vt:lpstr>
      <vt:lpstr>Ilość przekazanej żywności [t] w Podprogramach 2014, 2015, 2016, 2017, 2018 – Bank Żywności w Lublinie   </vt:lpstr>
      <vt:lpstr>Działania Towarzyszące w Podprogramach 2015, 2016, 2017, 2018 – Bank Żywności w Lublinie </vt:lpstr>
      <vt:lpstr>Dziękujemy za uwagę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 OPERACYJNY POMOC ŻYWNOŚCIOWA 2014 – 2020 - PODSUMOWANIE  PODPROGRAM 2014, 2015, 2016,2017</dc:title>
  <dc:creator>Urszula Drozdowska</dc:creator>
  <cp:lastModifiedBy>dburek</cp:lastModifiedBy>
  <cp:revision>157</cp:revision>
  <cp:lastPrinted>2019-11-27T14:08:44Z</cp:lastPrinted>
  <dcterms:created xsi:type="dcterms:W3CDTF">2018-09-17T11:39:30Z</dcterms:created>
  <dcterms:modified xsi:type="dcterms:W3CDTF">2019-11-27T14:25:45Z</dcterms:modified>
</cp:coreProperties>
</file>